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9" r:id="rId4"/>
    <p:sldId id="290" r:id="rId5"/>
    <p:sldId id="257" r:id="rId6"/>
    <p:sldId id="281" r:id="rId7"/>
    <p:sldId id="274" r:id="rId8"/>
    <p:sldId id="258" r:id="rId9"/>
    <p:sldId id="259" r:id="rId10"/>
    <p:sldId id="260" r:id="rId11"/>
    <p:sldId id="261" r:id="rId12"/>
    <p:sldId id="262" r:id="rId13"/>
    <p:sldId id="263" r:id="rId14"/>
    <p:sldId id="264" r:id="rId15"/>
    <p:sldId id="265" r:id="rId16"/>
    <p:sldId id="280" r:id="rId17"/>
    <p:sldId id="279" r:id="rId18"/>
    <p:sldId id="267" r:id="rId19"/>
    <p:sldId id="268" r:id="rId20"/>
    <p:sldId id="269" r:id="rId21"/>
    <p:sldId id="266" r:id="rId22"/>
    <p:sldId id="270" r:id="rId23"/>
    <p:sldId id="276" r:id="rId24"/>
    <p:sldId id="291" r:id="rId25"/>
    <p:sldId id="294" r:id="rId26"/>
    <p:sldId id="275" r:id="rId27"/>
    <p:sldId id="271" r:id="rId28"/>
    <p:sldId id="273" r:id="rId29"/>
    <p:sldId id="277" r:id="rId30"/>
    <p:sldId id="288" r:id="rId31"/>
    <p:sldId id="278" r:id="rId32"/>
    <p:sldId id="284" r:id="rId33"/>
    <p:sldId id="293" r:id="rId34"/>
    <p:sldId id="286" r:id="rId35"/>
    <p:sldId id="287"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94627"/>
  </p:normalViewPr>
  <p:slideViewPr>
    <p:cSldViewPr>
      <p:cViewPr varScale="1">
        <p:scale>
          <a:sx n="89" d="100"/>
          <a:sy n="89" d="100"/>
        </p:scale>
        <p:origin x="44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426C6E4-0C2A-4008-9E74-C7425C97A5AE}" type="datetimeFigureOut">
              <a:rPr lang="en-US" smtClean="0"/>
              <a:t>7/2/18</a:t>
            </a:fld>
            <a:endParaRPr lang="en-US" dirty="0"/>
          </a:p>
        </p:txBody>
      </p:sp>
      <p:sp>
        <p:nvSpPr>
          <p:cNvPr id="16" name="Slide Number Placeholder 15"/>
          <p:cNvSpPr>
            <a:spLocks noGrp="1"/>
          </p:cNvSpPr>
          <p:nvPr>
            <p:ph type="sldNum" sz="quarter" idx="11"/>
          </p:nvPr>
        </p:nvSpPr>
        <p:spPr/>
        <p:txBody>
          <a:bodyPr/>
          <a:lstStyle/>
          <a:p>
            <a:fld id="{90818767-C549-48B3-A90C-2875AC053A67}"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26C6E4-0C2A-4008-9E74-C7425C97A5AE}" type="datetimeFigureOut">
              <a:rPr lang="en-US" smtClean="0"/>
              <a:t>7/2/18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8767-C549-48B3-A90C-2875AC053A6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26C6E4-0C2A-4008-9E74-C7425C97A5AE}" type="datetimeFigureOut">
              <a:rPr lang="en-US" smtClean="0"/>
              <a:t>7/2/18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8767-C549-48B3-A90C-2875AC053A6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0426C6E4-0C2A-4008-9E74-C7425C97A5AE}" type="datetimeFigureOut">
              <a:rPr lang="en-US" smtClean="0"/>
              <a:t>7/2/18</a:t>
            </a:fld>
            <a:endParaRPr lang="en-US" dirty="0"/>
          </a:p>
        </p:txBody>
      </p:sp>
      <p:sp>
        <p:nvSpPr>
          <p:cNvPr id="15" name="Slide Number Placeholder 14"/>
          <p:cNvSpPr>
            <a:spLocks noGrp="1"/>
          </p:cNvSpPr>
          <p:nvPr>
            <p:ph type="sldNum" sz="quarter" idx="15"/>
          </p:nvPr>
        </p:nvSpPr>
        <p:spPr/>
        <p:txBody>
          <a:bodyPr/>
          <a:lstStyle>
            <a:lvl1pPr algn="ctr">
              <a:defRPr/>
            </a:lvl1pPr>
          </a:lstStyle>
          <a:p>
            <a:fld id="{90818767-C549-48B3-A90C-2875AC053A67}"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6C6E4-0C2A-4008-9E74-C7425C97A5AE}" type="datetimeFigureOut">
              <a:rPr lang="en-US" smtClean="0"/>
              <a:t>7/2/18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8767-C549-48B3-A90C-2875AC053A67}"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26C6E4-0C2A-4008-9E74-C7425C97A5AE}" type="datetimeFigureOut">
              <a:rPr lang="en-US" smtClean="0"/>
              <a:t>7/2/18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818767-C549-48B3-A90C-2875AC053A67}" type="slidenum">
              <a:rPr lang="en-US" smtClean="0"/>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818767-C549-48B3-A90C-2875AC053A67}"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0426C6E4-0C2A-4008-9E74-C7425C97A5AE}" type="datetimeFigureOut">
              <a:rPr lang="en-US" smtClean="0"/>
              <a:t>7/2/18</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26C6E4-0C2A-4008-9E74-C7425C97A5AE}" type="datetimeFigureOut">
              <a:rPr lang="en-US" smtClean="0"/>
              <a:t>7/2/18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18767-C549-48B3-A90C-2875AC053A67}" type="slidenum">
              <a:rPr lang="en-US" smtClean="0"/>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6C6E4-0C2A-4008-9E74-C7425C97A5AE}" type="datetimeFigureOut">
              <a:rPr lang="en-US" smtClean="0"/>
              <a:t>7/2/18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818767-C549-48B3-A90C-2875AC053A6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0426C6E4-0C2A-4008-9E74-C7425C97A5AE}" type="datetimeFigureOut">
              <a:rPr lang="en-US" smtClean="0"/>
              <a:t>7/2/18</a:t>
            </a:fld>
            <a:endParaRPr lang="en-US" dirty="0"/>
          </a:p>
        </p:txBody>
      </p:sp>
      <p:sp>
        <p:nvSpPr>
          <p:cNvPr id="9" name="Slide Number Placeholder 8"/>
          <p:cNvSpPr>
            <a:spLocks noGrp="1"/>
          </p:cNvSpPr>
          <p:nvPr>
            <p:ph type="sldNum" sz="quarter" idx="15"/>
          </p:nvPr>
        </p:nvSpPr>
        <p:spPr/>
        <p:txBody>
          <a:bodyPr/>
          <a:lstStyle/>
          <a:p>
            <a:fld id="{90818767-C549-48B3-A90C-2875AC053A67}"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0426C6E4-0C2A-4008-9E74-C7425C97A5AE}" type="datetimeFigureOut">
              <a:rPr lang="en-US" smtClean="0"/>
              <a:t>7/2/18</a:t>
            </a:fld>
            <a:endParaRPr lang="en-US" dirty="0"/>
          </a:p>
        </p:txBody>
      </p:sp>
      <p:sp>
        <p:nvSpPr>
          <p:cNvPr id="9" name="Slide Number Placeholder 8"/>
          <p:cNvSpPr>
            <a:spLocks noGrp="1"/>
          </p:cNvSpPr>
          <p:nvPr>
            <p:ph type="sldNum" sz="quarter" idx="11"/>
          </p:nvPr>
        </p:nvSpPr>
        <p:spPr/>
        <p:txBody>
          <a:bodyPr/>
          <a:lstStyle/>
          <a:p>
            <a:fld id="{90818767-C549-48B3-A90C-2875AC053A6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426C6E4-0C2A-4008-9E74-C7425C97A5AE}" type="datetimeFigureOut">
              <a:rPr lang="en-US" smtClean="0"/>
              <a:t>7/2/18</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0818767-C549-48B3-A90C-2875AC053A67}"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lwqTQh_Hlo" TargetMode="External"/><Relationship Id="rId2" Type="http://schemas.openxmlformats.org/officeDocument/2006/relationships/hyperlink" Target="https://www.youtube.com/watch?v=-7tKAaXYkl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Christopher Jimenez, LMHC</a:t>
            </a:r>
          </a:p>
          <a:p>
            <a:pPr marL="0" indent="0" algn="ctr">
              <a:buNone/>
            </a:pPr>
            <a:r>
              <a:rPr lang="en-US" dirty="0"/>
              <a:t>Laurie Sadofsky</a:t>
            </a:r>
          </a:p>
        </p:txBody>
      </p:sp>
      <p:sp>
        <p:nvSpPr>
          <p:cNvPr id="2" name="Title 1"/>
          <p:cNvSpPr>
            <a:spLocks noGrp="1"/>
          </p:cNvSpPr>
          <p:nvPr>
            <p:ph type="title"/>
          </p:nvPr>
        </p:nvSpPr>
        <p:spPr/>
        <p:txBody>
          <a:bodyPr>
            <a:normAutofit fontScale="90000"/>
          </a:bodyPr>
          <a:lstStyle/>
          <a:p>
            <a:r>
              <a:rPr lang="en-US" dirty="0"/>
              <a:t>Substance Abuse A Clinical Perspective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418623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828800"/>
            <a:ext cx="4038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33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Crystal Meth, Crack/ Cocaine </a:t>
            </a:r>
          </a:p>
          <a:p>
            <a:r>
              <a:rPr lang="en-US" dirty="0"/>
              <a:t>Prescription Stimulants: Adderall, Concerta, Ritalin. </a:t>
            </a:r>
          </a:p>
          <a:p>
            <a:r>
              <a:rPr lang="en-US" dirty="0"/>
              <a:t>Illicit versions of these drugs are the most dangerous versions of this class of drugs.</a:t>
            </a:r>
          </a:p>
          <a:p>
            <a:r>
              <a:rPr lang="en-US" dirty="0"/>
              <a:t>Addiction can come quickly, because the drug gives the person a “jolt” of energy and euphoria. Physiological addiction can be intense due to short half-life of the drug.</a:t>
            </a:r>
          </a:p>
          <a:p>
            <a:r>
              <a:rPr lang="en-US" dirty="0"/>
              <a:t>Withdrawal can be severe but it is rarely life-threatening. </a:t>
            </a:r>
          </a:p>
          <a:p>
            <a:r>
              <a:rPr lang="en-US" dirty="0"/>
              <a:t>Physiological Effects: Increased Heart Rate, Elevated Blood Pressure, Paranoia, Insomnia. </a:t>
            </a:r>
          </a:p>
        </p:txBody>
      </p:sp>
      <p:sp>
        <p:nvSpPr>
          <p:cNvPr id="2" name="Title 1"/>
          <p:cNvSpPr>
            <a:spLocks noGrp="1"/>
          </p:cNvSpPr>
          <p:nvPr>
            <p:ph type="title"/>
          </p:nvPr>
        </p:nvSpPr>
        <p:spPr/>
        <p:txBody>
          <a:bodyPr/>
          <a:lstStyle/>
          <a:p>
            <a:r>
              <a:rPr lang="en-US" dirty="0"/>
              <a:t>Stimulants</a:t>
            </a:r>
          </a:p>
        </p:txBody>
      </p:sp>
    </p:spTree>
    <p:extLst>
      <p:ext uri="{BB962C8B-B14F-4D97-AF65-F5344CB8AC3E}">
        <p14:creationId xmlns:p14="http://schemas.microsoft.com/office/powerpoint/2010/main" val="333708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48 year old African American Female</a:t>
            </a:r>
          </a:p>
          <a:p>
            <a:r>
              <a:rPr lang="en-US" dirty="0"/>
              <a:t>Came in the clinic as a walk-in looking for a refill of her pain medication (opioid Percocet), even though she was told by her provider that she would only prescribe a week’s worth and she would have to attend her intake appointment at the pain management clinic she was referred to. </a:t>
            </a:r>
          </a:p>
          <a:p>
            <a:r>
              <a:rPr lang="en-US" dirty="0"/>
              <a:t>Pt stated she needed the medication due to chronic back pain. </a:t>
            </a:r>
          </a:p>
          <a:p>
            <a:r>
              <a:rPr lang="en-US" dirty="0"/>
              <a:t>Pt was irritable, agitated and demanding. She stated that she was not leaving until she got her refill.</a:t>
            </a:r>
          </a:p>
          <a:p>
            <a:r>
              <a:rPr lang="en-US" dirty="0"/>
              <a:t>Pt reported that she had been taking Percocet for over 8 months without stopping.  </a:t>
            </a:r>
          </a:p>
        </p:txBody>
      </p:sp>
      <p:sp>
        <p:nvSpPr>
          <p:cNvPr id="2" name="Title 1"/>
          <p:cNvSpPr>
            <a:spLocks noGrp="1"/>
          </p:cNvSpPr>
          <p:nvPr>
            <p:ph type="title"/>
          </p:nvPr>
        </p:nvSpPr>
        <p:spPr/>
        <p:txBody>
          <a:bodyPr/>
          <a:lstStyle/>
          <a:p>
            <a:r>
              <a:rPr lang="en-US" dirty="0"/>
              <a:t>Patient EF</a:t>
            </a:r>
          </a:p>
        </p:txBody>
      </p:sp>
    </p:spTree>
    <p:extLst>
      <p:ext uri="{BB962C8B-B14F-4D97-AF65-F5344CB8AC3E}">
        <p14:creationId xmlns:p14="http://schemas.microsoft.com/office/powerpoint/2010/main" val="287152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 many pills a day is she taking?</a:t>
            </a:r>
          </a:p>
          <a:p>
            <a:r>
              <a:rPr lang="en-US" dirty="0"/>
              <a:t>When is she scheduled for her pain management appointment?</a:t>
            </a:r>
          </a:p>
          <a:p>
            <a:r>
              <a:rPr lang="en-US" dirty="0"/>
              <a:t> Does she use extra if she feels anxious or stressed?</a:t>
            </a:r>
          </a:p>
          <a:p>
            <a:r>
              <a:rPr lang="en-US" dirty="0"/>
              <a:t>How do you approach a pt who is displaying med seeking behavior? </a:t>
            </a:r>
          </a:p>
        </p:txBody>
      </p:sp>
      <p:sp>
        <p:nvSpPr>
          <p:cNvPr id="2" name="Title 1"/>
          <p:cNvSpPr>
            <a:spLocks noGrp="1"/>
          </p:cNvSpPr>
          <p:nvPr>
            <p:ph type="title"/>
          </p:nvPr>
        </p:nvSpPr>
        <p:spPr/>
        <p:txBody>
          <a:bodyPr/>
          <a:lstStyle/>
          <a:p>
            <a:r>
              <a:rPr lang="en-US" dirty="0"/>
              <a:t>Issues To Consider</a:t>
            </a:r>
          </a:p>
        </p:txBody>
      </p:sp>
    </p:spTree>
    <p:extLst>
      <p:ext uri="{BB962C8B-B14F-4D97-AF65-F5344CB8AC3E}">
        <p14:creationId xmlns:p14="http://schemas.microsoft.com/office/powerpoint/2010/main" val="211292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Pt was using as much as 5 pills a day. She would take an “extra” pill if she was having a stressful day.</a:t>
            </a:r>
          </a:p>
          <a:p>
            <a:r>
              <a:rPr lang="en-US" dirty="0"/>
              <a:t>Pt ran out of the week’s supply given by her provider in 2 days. Pt was able to obtain more opiates from friends and family. Pt as brought some pills on the street.</a:t>
            </a:r>
          </a:p>
          <a:p>
            <a:r>
              <a:rPr lang="en-US" dirty="0"/>
              <a:t>Mental Health (me) was called in to speak with the pt about her pattern of use and her current mood/presentation. </a:t>
            </a:r>
          </a:p>
          <a:p>
            <a:r>
              <a:rPr lang="en-US" dirty="0"/>
              <a:t>Pt missed her pain management appointment. Another appointment needed to be scheduled at another location.</a:t>
            </a:r>
          </a:p>
          <a:p>
            <a:r>
              <a:rPr lang="en-US" dirty="0"/>
              <a:t>Pt was told that she would not be receiving another refill. Provider dicussed non-opiate options for pain management, Pt refused all of them.</a:t>
            </a:r>
          </a:p>
          <a:p>
            <a:r>
              <a:rPr lang="en-US" dirty="0"/>
              <a:t>Pt was told to visit the ER if her back pain was severe.</a:t>
            </a:r>
          </a:p>
          <a:p>
            <a:r>
              <a:rPr lang="en-US" dirty="0"/>
              <a:t>Pt left the clinic upset, but not as angry as it seemed   </a:t>
            </a:r>
          </a:p>
          <a:p>
            <a:r>
              <a:rPr lang="en-US" dirty="0"/>
              <a:t>MH Team was to follow up with pt a day before, and then a day after her scheduled pain management visit. </a:t>
            </a:r>
          </a:p>
        </p:txBody>
      </p:sp>
      <p:sp>
        <p:nvSpPr>
          <p:cNvPr id="2" name="Title 1"/>
          <p:cNvSpPr>
            <a:spLocks noGrp="1"/>
          </p:cNvSpPr>
          <p:nvPr>
            <p:ph type="title"/>
          </p:nvPr>
        </p:nvSpPr>
        <p:spPr/>
        <p:txBody>
          <a:bodyPr/>
          <a:lstStyle/>
          <a:p>
            <a:r>
              <a:rPr lang="en-US" dirty="0"/>
              <a:t>Outcome</a:t>
            </a:r>
          </a:p>
        </p:txBody>
      </p:sp>
    </p:spTree>
    <p:extLst>
      <p:ext uri="{BB962C8B-B14F-4D97-AF65-F5344CB8AC3E}">
        <p14:creationId xmlns:p14="http://schemas.microsoft.com/office/powerpoint/2010/main" val="338687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Heroin is the primary illicit opioid.</a:t>
            </a:r>
          </a:p>
          <a:p>
            <a:r>
              <a:rPr lang="en-US" dirty="0"/>
              <a:t>Prescription pain medication such as: Fentanyl, Oxycodone, Morphine, Vicodan etc.</a:t>
            </a:r>
          </a:p>
          <a:p>
            <a:r>
              <a:rPr lang="en-US" dirty="0"/>
              <a:t>Physiological effects: Lowers heart rate, respiratory depression, drowsiness, sedation.</a:t>
            </a:r>
          </a:p>
          <a:p>
            <a:r>
              <a:rPr lang="en-US" dirty="0"/>
              <a:t>About 2.1 million Americans are addicted to an opioid. </a:t>
            </a:r>
          </a:p>
          <a:p>
            <a:r>
              <a:rPr lang="en-US" dirty="0"/>
              <a:t>CDC estimates that 91 Americans die everyday from an opioid overdose (Heroin and prescription opioids)   </a:t>
            </a:r>
          </a:p>
          <a:p>
            <a:r>
              <a:rPr lang="en-US" dirty="0"/>
              <a:t>Physiological and psychological dependence is intense because of the calm euphoria the drug produces. </a:t>
            </a:r>
          </a:p>
          <a:p>
            <a:r>
              <a:rPr lang="en-US" dirty="0"/>
              <a:t>Withdrawal is intense as with stimulants, but again it is rarely life-threatening. </a:t>
            </a:r>
          </a:p>
        </p:txBody>
      </p:sp>
      <p:sp>
        <p:nvSpPr>
          <p:cNvPr id="2" name="Title 1"/>
          <p:cNvSpPr>
            <a:spLocks noGrp="1"/>
          </p:cNvSpPr>
          <p:nvPr>
            <p:ph type="title"/>
          </p:nvPr>
        </p:nvSpPr>
        <p:spPr/>
        <p:txBody>
          <a:bodyPr/>
          <a:lstStyle/>
          <a:p>
            <a:r>
              <a:rPr lang="en-US" dirty="0"/>
              <a:t>Opioids</a:t>
            </a:r>
          </a:p>
        </p:txBody>
      </p:sp>
    </p:spTree>
    <p:extLst>
      <p:ext uri="{BB962C8B-B14F-4D97-AF65-F5344CB8AC3E}">
        <p14:creationId xmlns:p14="http://schemas.microsoft.com/office/powerpoint/2010/main" val="308333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SBIRT: Screening every pt for prescription drug abuse. (What medications are you on? How do you take your medications?)</a:t>
            </a:r>
          </a:p>
          <a:p>
            <a:r>
              <a:rPr lang="en-US" dirty="0"/>
              <a:t>Avoiding prescribing opioids.</a:t>
            </a:r>
          </a:p>
          <a:p>
            <a:r>
              <a:rPr lang="en-US" dirty="0"/>
              <a:t>Refer to pain management.</a:t>
            </a:r>
          </a:p>
          <a:p>
            <a:r>
              <a:rPr lang="en-US" dirty="0"/>
              <a:t>Educate pts on the perils of taking prescription opioids. </a:t>
            </a:r>
          </a:p>
          <a:p>
            <a:endParaRPr lang="en-US" dirty="0"/>
          </a:p>
        </p:txBody>
      </p:sp>
      <p:sp>
        <p:nvSpPr>
          <p:cNvPr id="2" name="Title 1"/>
          <p:cNvSpPr>
            <a:spLocks noGrp="1"/>
          </p:cNvSpPr>
          <p:nvPr>
            <p:ph type="title"/>
          </p:nvPr>
        </p:nvSpPr>
        <p:spPr/>
        <p:txBody>
          <a:bodyPr>
            <a:normAutofit fontScale="90000"/>
          </a:bodyPr>
          <a:lstStyle/>
          <a:p>
            <a:r>
              <a:rPr lang="en-US" dirty="0"/>
              <a:t>Opioid Addiction: Simple Ways To Take Action </a:t>
            </a:r>
          </a:p>
        </p:txBody>
      </p:sp>
    </p:spTree>
    <p:extLst>
      <p:ext uri="{BB962C8B-B14F-4D97-AF65-F5344CB8AC3E}">
        <p14:creationId xmlns:p14="http://schemas.microsoft.com/office/powerpoint/2010/main" val="240235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Provider should pay close attention to Patient for post-partum depression.</a:t>
            </a:r>
          </a:p>
          <a:p>
            <a:r>
              <a:rPr lang="en-US" dirty="0"/>
              <a:t>Provider should be supportive of Patient as taking care of a newborn while attending a day program is very demanding.</a:t>
            </a:r>
          </a:p>
          <a:p>
            <a:r>
              <a:rPr lang="en-US" dirty="0"/>
              <a:t>Patient may have ACS involvement.</a:t>
            </a:r>
          </a:p>
          <a:p>
            <a:r>
              <a:rPr lang="en-US" dirty="0"/>
              <a:t>Care team should offer homemaker services if needed.  </a:t>
            </a:r>
          </a:p>
          <a:p>
            <a:r>
              <a:rPr lang="en-US" dirty="0"/>
              <a:t>Provider should discuss substance use while around the baby and especially if patient is breastfeeding.</a:t>
            </a:r>
          </a:p>
          <a:p>
            <a:pPr marL="0"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Opioid Addiction: Treating the Pregnant Patient</a:t>
            </a:r>
          </a:p>
        </p:txBody>
      </p:sp>
    </p:spTree>
    <p:extLst>
      <p:ext uri="{BB962C8B-B14F-4D97-AF65-F5344CB8AC3E}">
        <p14:creationId xmlns:p14="http://schemas.microsoft.com/office/powerpoint/2010/main" val="270909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Methadone Maintenance</a:t>
            </a:r>
          </a:p>
          <a:p>
            <a:pPr marL="0" indent="0">
              <a:buNone/>
            </a:pPr>
            <a:endParaRPr lang="en-US" dirty="0"/>
          </a:p>
          <a:p>
            <a:pPr marL="0" indent="0">
              <a:buNone/>
            </a:pPr>
            <a:r>
              <a:rPr lang="en-US" dirty="0"/>
              <a:t>Buprenorphine: Recent studies have shown that it is no more or less dangerous than Methadone. The main determining factor is Patient’s ability to take pill daily without the structure of a Methadone clinic and keep urine toxicology appointments</a:t>
            </a:r>
          </a:p>
          <a:p>
            <a:pPr marL="0" indent="0">
              <a:buNone/>
            </a:pPr>
            <a:endParaRPr lang="en-US" dirty="0"/>
          </a:p>
          <a:p>
            <a:pPr marL="0" indent="0">
              <a:buNone/>
            </a:pPr>
            <a:r>
              <a:rPr lang="en-US" dirty="0"/>
              <a:t>Never use Naloxone (</a:t>
            </a:r>
            <a:r>
              <a:rPr lang="en-US" dirty="0" err="1"/>
              <a:t>Narcan</a:t>
            </a:r>
            <a:r>
              <a:rPr lang="en-US" dirty="0"/>
              <a:t>) unless it is a last resort because it causes: </a:t>
            </a:r>
          </a:p>
          <a:p>
            <a:pPr marL="0" indent="0">
              <a:buNone/>
            </a:pPr>
            <a:r>
              <a:rPr lang="en-US" dirty="0"/>
              <a:t>Spontaneous abortion</a:t>
            </a:r>
          </a:p>
          <a:p>
            <a:pPr marL="0" indent="0">
              <a:buNone/>
            </a:pPr>
            <a:r>
              <a:rPr lang="en-US" dirty="0"/>
              <a:t>Premature labor</a:t>
            </a:r>
          </a:p>
          <a:p>
            <a:pPr marL="0" indent="0">
              <a:buNone/>
            </a:pPr>
            <a:r>
              <a:rPr lang="en-US" dirty="0"/>
              <a:t>Stillbirths</a:t>
            </a:r>
          </a:p>
          <a:p>
            <a:pPr marL="0"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Opioid Addiction: Treating the Pregnant Patient</a:t>
            </a:r>
          </a:p>
        </p:txBody>
      </p:sp>
    </p:spTree>
    <p:extLst>
      <p:ext uri="{BB962C8B-B14F-4D97-AF65-F5344CB8AC3E}">
        <p14:creationId xmlns:p14="http://schemas.microsoft.com/office/powerpoint/2010/main" val="14730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30 Year old African American Female</a:t>
            </a:r>
          </a:p>
          <a:p>
            <a:r>
              <a:rPr lang="en-US" dirty="0"/>
              <a:t>4 months pregnant, but stated that she will have 2 drinks every weekend because “it’s just a little bit of alcohol” Pt reported her mother drank sporadically while she was pregnant with her and “nothing happened”.</a:t>
            </a:r>
          </a:p>
          <a:p>
            <a:r>
              <a:rPr lang="en-US" dirty="0"/>
              <a:t>Pt reports that she is not using any other substances, but she stated she has a history of marijuana use. Pt claimed she smoked marijuana up until she found out she was pregnant. </a:t>
            </a:r>
          </a:p>
          <a:p>
            <a:r>
              <a:rPr lang="en-US" dirty="0"/>
              <a:t>Pt reported that her partner has been complaining about her drinking and wants her to “stop playing around with the baby’s health.</a:t>
            </a:r>
          </a:p>
          <a:p>
            <a:r>
              <a:rPr lang="en-US" dirty="0"/>
              <a:t>Pt believes she is not even close to having a problem. </a:t>
            </a:r>
          </a:p>
        </p:txBody>
      </p:sp>
      <p:sp>
        <p:nvSpPr>
          <p:cNvPr id="2" name="Title 1"/>
          <p:cNvSpPr>
            <a:spLocks noGrp="1"/>
          </p:cNvSpPr>
          <p:nvPr>
            <p:ph type="title"/>
          </p:nvPr>
        </p:nvSpPr>
        <p:spPr/>
        <p:txBody>
          <a:bodyPr/>
          <a:lstStyle/>
          <a:p>
            <a:r>
              <a:rPr lang="en-US" dirty="0"/>
              <a:t>Patient CO</a:t>
            </a:r>
          </a:p>
        </p:txBody>
      </p:sp>
    </p:spTree>
    <p:extLst>
      <p:ext uri="{BB962C8B-B14F-4D97-AF65-F5344CB8AC3E}">
        <p14:creationId xmlns:p14="http://schemas.microsoft.com/office/powerpoint/2010/main" val="305556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 long has the </a:t>
            </a:r>
            <a:r>
              <a:rPr lang="en-US" dirty="0" err="1"/>
              <a:t>pt</a:t>
            </a:r>
            <a:r>
              <a:rPr lang="en-US" dirty="0"/>
              <a:t> been drinking and smoking marijuana for?</a:t>
            </a:r>
          </a:p>
          <a:p>
            <a:r>
              <a:rPr lang="en-US" dirty="0"/>
              <a:t>Has the </a:t>
            </a:r>
            <a:r>
              <a:rPr lang="en-US" dirty="0" err="1"/>
              <a:t>pt</a:t>
            </a:r>
            <a:r>
              <a:rPr lang="en-US" dirty="0"/>
              <a:t> ever experienced any work or legal issues because of her use? </a:t>
            </a:r>
          </a:p>
          <a:p>
            <a:r>
              <a:rPr lang="en-US" dirty="0"/>
              <a:t>Has the </a:t>
            </a:r>
            <a:r>
              <a:rPr lang="en-US" dirty="0" err="1"/>
              <a:t>pt</a:t>
            </a:r>
            <a:r>
              <a:rPr lang="en-US" dirty="0"/>
              <a:t> considered cutting down on her drinking?</a:t>
            </a:r>
          </a:p>
          <a:p>
            <a:r>
              <a:rPr lang="en-US" dirty="0"/>
              <a:t>Does the </a:t>
            </a:r>
            <a:r>
              <a:rPr lang="en-US" dirty="0" err="1"/>
              <a:t>pt</a:t>
            </a:r>
            <a:r>
              <a:rPr lang="en-US" dirty="0"/>
              <a:t> know anything about Fetal Alcohol Syndrome (FASD)?</a:t>
            </a:r>
          </a:p>
          <a:p>
            <a:endParaRPr lang="en-US" dirty="0"/>
          </a:p>
        </p:txBody>
      </p:sp>
      <p:sp>
        <p:nvSpPr>
          <p:cNvPr id="2" name="Title 1"/>
          <p:cNvSpPr>
            <a:spLocks noGrp="1"/>
          </p:cNvSpPr>
          <p:nvPr>
            <p:ph type="title"/>
          </p:nvPr>
        </p:nvSpPr>
        <p:spPr/>
        <p:txBody>
          <a:bodyPr/>
          <a:lstStyle/>
          <a:p>
            <a:r>
              <a:rPr lang="en-US" dirty="0"/>
              <a:t>Issues To Consider</a:t>
            </a:r>
          </a:p>
        </p:txBody>
      </p:sp>
    </p:spTree>
    <p:extLst>
      <p:ext uri="{BB962C8B-B14F-4D97-AF65-F5344CB8AC3E}">
        <p14:creationId xmlns:p14="http://schemas.microsoft.com/office/powerpoint/2010/main" val="9914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sz="1800" b="1" dirty="0">
                <a:solidFill>
                  <a:schemeClr val="tx1"/>
                </a:solidFill>
              </a:rPr>
              <a:t>Substance use: </a:t>
            </a:r>
            <a:r>
              <a:rPr lang="en-US" sz="1800" dirty="0">
                <a:solidFill>
                  <a:schemeClr val="tx1"/>
                </a:solidFill>
              </a:rPr>
              <a:t>Inappropriate consumption of medicines, drugs. Alcohol, over the counter and prescription drugs. </a:t>
            </a:r>
          </a:p>
          <a:p>
            <a:r>
              <a:rPr lang="en-US" sz="1800" b="1" dirty="0">
                <a:solidFill>
                  <a:schemeClr val="tx1"/>
                </a:solidFill>
              </a:rPr>
              <a:t>Substance Misuse: </a:t>
            </a:r>
            <a:r>
              <a:rPr lang="en-US" sz="1800" dirty="0">
                <a:solidFill>
                  <a:schemeClr val="tx1"/>
                </a:solidFill>
              </a:rPr>
              <a:t>consuming enough of a substance to put one’s physical or mental health at risk.</a:t>
            </a:r>
          </a:p>
          <a:p>
            <a:r>
              <a:rPr lang="en-US" sz="1800" b="1" dirty="0">
                <a:solidFill>
                  <a:schemeClr val="tx1"/>
                </a:solidFill>
              </a:rPr>
              <a:t>Substance Abuse: </a:t>
            </a:r>
            <a:r>
              <a:rPr lang="en-US" sz="1800" dirty="0">
                <a:solidFill>
                  <a:schemeClr val="tx1"/>
                </a:solidFill>
              </a:rPr>
              <a:t>using a substance in a maladaptive pattern resulting in significant impairment or distress (e.g. significant negative impact with Family, school/work or legal status)</a:t>
            </a:r>
          </a:p>
          <a:p>
            <a:r>
              <a:rPr lang="en-US" sz="1800" b="1" dirty="0">
                <a:solidFill>
                  <a:schemeClr val="tx1"/>
                </a:solidFill>
              </a:rPr>
              <a:t>Substance Dependence: </a:t>
            </a:r>
            <a:r>
              <a:rPr lang="en-US" sz="1800" dirty="0">
                <a:solidFill>
                  <a:schemeClr val="tx1"/>
                </a:solidFill>
              </a:rPr>
              <a:t>clinically significant impairment or distress as manifested by 3 or more of the following clinical criteria: Tolerance, withdrawal symptoms, substance taken in larger amounts than intended, unsuccessful attempts at decreasing use, disproportionate amount of time is spent on accessing and taking substance, important activities (social, occupational) are sacrificed to engage in use and continued use despite the person’s knowledge of the negative physiological and psychological effects the substance is having on their life.   </a:t>
            </a:r>
          </a:p>
        </p:txBody>
      </p:sp>
      <p:sp>
        <p:nvSpPr>
          <p:cNvPr id="2" name="Title 1"/>
          <p:cNvSpPr>
            <a:spLocks noGrp="1"/>
          </p:cNvSpPr>
          <p:nvPr>
            <p:ph type="title"/>
          </p:nvPr>
        </p:nvSpPr>
        <p:spPr/>
        <p:txBody>
          <a:bodyPr>
            <a:normAutofit/>
          </a:bodyPr>
          <a:lstStyle/>
          <a:p>
            <a:r>
              <a:rPr lang="en-US" dirty="0">
                <a:solidFill>
                  <a:schemeClr val="tx1"/>
                </a:solidFill>
              </a:rPr>
              <a:t>Leading Off: Defining the problem</a:t>
            </a:r>
          </a:p>
        </p:txBody>
      </p:sp>
    </p:spTree>
    <p:extLst>
      <p:ext uri="{BB962C8B-B14F-4D97-AF65-F5344CB8AC3E}">
        <p14:creationId xmlns:p14="http://schemas.microsoft.com/office/powerpoint/2010/main" val="336139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Pt had a good relationship with her provider, who would routinely ask about her mood and state of mind.</a:t>
            </a:r>
          </a:p>
          <a:p>
            <a:r>
              <a:rPr lang="en-US" dirty="0"/>
              <a:t>Pt was asked if she wanted to speak with MH. </a:t>
            </a:r>
            <a:r>
              <a:rPr lang="en-US" dirty="0" err="1"/>
              <a:t>Pt</a:t>
            </a:r>
            <a:r>
              <a:rPr lang="en-US" dirty="0"/>
              <a:t> agreed.</a:t>
            </a:r>
          </a:p>
          <a:p>
            <a:r>
              <a:rPr lang="en-US" dirty="0"/>
              <a:t>MH clinician proceeded to screen the </a:t>
            </a:r>
            <a:r>
              <a:rPr lang="en-US" dirty="0" err="1"/>
              <a:t>pt</a:t>
            </a:r>
            <a:r>
              <a:rPr lang="en-US" dirty="0"/>
              <a:t> and then explain the results of the screening. </a:t>
            </a:r>
          </a:p>
          <a:p>
            <a:r>
              <a:rPr lang="en-US" dirty="0"/>
              <a:t>MH Clinician then asked open ended question to gather more information.</a:t>
            </a:r>
          </a:p>
          <a:p>
            <a:r>
              <a:rPr lang="en-US" dirty="0"/>
              <a:t>Pt reported that her reason for drinking and smoking marijuana is to decrease her anxiety.</a:t>
            </a:r>
          </a:p>
          <a:p>
            <a:r>
              <a:rPr lang="en-US" dirty="0"/>
              <a:t>After gathering the information the MH Clinician ask the </a:t>
            </a:r>
            <a:r>
              <a:rPr lang="en-US" dirty="0" err="1"/>
              <a:t>pt</a:t>
            </a:r>
            <a:r>
              <a:rPr lang="en-US" dirty="0"/>
              <a:t> if she would be open to individual counseling. Pt stated she would “give it a try”.</a:t>
            </a:r>
          </a:p>
          <a:p>
            <a:r>
              <a:rPr lang="en-US" dirty="0"/>
              <a:t>Pt engaged in counseling and went from  about 2 drinks a weekend to 1 drink, to no drinks over the last 3.5 months of her pregnancy. Pt was in counseling until recently when she stated she was moving and would be changing providers. </a:t>
            </a:r>
          </a:p>
          <a:p>
            <a:endParaRPr lang="en-US" dirty="0"/>
          </a:p>
        </p:txBody>
      </p:sp>
      <p:sp>
        <p:nvSpPr>
          <p:cNvPr id="2" name="Title 1"/>
          <p:cNvSpPr>
            <a:spLocks noGrp="1"/>
          </p:cNvSpPr>
          <p:nvPr>
            <p:ph type="title"/>
          </p:nvPr>
        </p:nvSpPr>
        <p:spPr/>
        <p:txBody>
          <a:bodyPr/>
          <a:lstStyle/>
          <a:p>
            <a:r>
              <a:rPr lang="en-US" dirty="0"/>
              <a:t>Outcome</a:t>
            </a:r>
          </a:p>
        </p:txBody>
      </p:sp>
    </p:spTree>
    <p:extLst>
      <p:ext uri="{BB962C8B-B14F-4D97-AF65-F5344CB8AC3E}">
        <p14:creationId xmlns:p14="http://schemas.microsoft.com/office/powerpoint/2010/main" val="368634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Alcohol Use Disorders are insidious, most people are unaware they have a real issue until a situation occurs (legal, family, work).</a:t>
            </a:r>
          </a:p>
          <a:p>
            <a:r>
              <a:rPr lang="en-US" dirty="0"/>
              <a:t>At risk drinking can quickly turn into abuse.</a:t>
            </a:r>
          </a:p>
          <a:p>
            <a:r>
              <a:rPr lang="en-US" dirty="0"/>
              <a:t>Treating someone who is addicted to alcohol needs medical detox. DTs can be life threatening. </a:t>
            </a:r>
          </a:p>
          <a:p>
            <a:r>
              <a:rPr lang="en-US" dirty="0"/>
              <a:t>Marijuana is not necessarily a gateway drug more than it is a misunderstood drug. </a:t>
            </a:r>
            <a:r>
              <a:rPr lang="en-US" i="1" dirty="0"/>
              <a:t>Possible effect for Baby: Low birth weight, developmental delays, excessive crying. Mother: premature birth </a:t>
            </a:r>
            <a:endParaRPr lang="en-US" dirty="0"/>
          </a:p>
          <a:p>
            <a:r>
              <a:rPr lang="en-US" dirty="0"/>
              <a:t>Marijuana is dangerous if taken in large amounts (cognitive impairment, loos of coordination, paranoia)</a:t>
            </a:r>
          </a:p>
          <a:p>
            <a:r>
              <a:rPr lang="en-US" dirty="0"/>
              <a:t>Psychological dependence is primary issue with long term marijuana use. Physical dependence is low, as withdrawal symptoms are not intense. </a:t>
            </a:r>
          </a:p>
        </p:txBody>
      </p:sp>
      <p:sp>
        <p:nvSpPr>
          <p:cNvPr id="2" name="Title 1"/>
          <p:cNvSpPr>
            <a:spLocks noGrp="1"/>
          </p:cNvSpPr>
          <p:nvPr>
            <p:ph type="title"/>
          </p:nvPr>
        </p:nvSpPr>
        <p:spPr/>
        <p:txBody>
          <a:bodyPr/>
          <a:lstStyle/>
          <a:p>
            <a:r>
              <a:rPr lang="en-US" dirty="0"/>
              <a:t>Alcohol and Marijuana</a:t>
            </a:r>
          </a:p>
        </p:txBody>
      </p:sp>
    </p:spTree>
    <p:extLst>
      <p:ext uri="{BB962C8B-B14F-4D97-AF65-F5344CB8AC3E}">
        <p14:creationId xmlns:p14="http://schemas.microsoft.com/office/powerpoint/2010/main" val="130564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a:t>FASD Refers to conditions such as:</a:t>
            </a:r>
          </a:p>
          <a:p>
            <a:pPr marL="0" indent="0">
              <a:buNone/>
            </a:pPr>
            <a:endParaRPr lang="en-US" dirty="0"/>
          </a:p>
          <a:p>
            <a:r>
              <a:rPr lang="en-US" dirty="0"/>
              <a:t>Fetal Alcohol Syndrome (FAS): neurologic, behavioral, and cognitive deficits that can interfere with growth, learning, and socialization. </a:t>
            </a:r>
          </a:p>
          <a:p>
            <a:endParaRPr lang="en-US" dirty="0"/>
          </a:p>
          <a:p>
            <a:r>
              <a:rPr lang="en-US" dirty="0"/>
              <a:t>Partial </a:t>
            </a:r>
            <a:r>
              <a:rPr lang="en-US" dirty="0" err="1"/>
              <a:t>FAS:confirmed</a:t>
            </a:r>
            <a:r>
              <a:rPr lang="en-US" dirty="0"/>
              <a:t> alcohol exposure, some of the facial anomalies of FAS, and one other group of symptoms (growth retardation, central nervous system defects, or cognitive defects)</a:t>
            </a:r>
          </a:p>
          <a:p>
            <a:endParaRPr lang="en-US" dirty="0"/>
          </a:p>
          <a:p>
            <a:r>
              <a:rPr lang="en-US" dirty="0"/>
              <a:t>Alcohol-Related Neurodevelopmental disorder (ARND):central nervous system deficits but few or no facial abnormalities. Their problems may include sleep disturbances, attention deficits, poor visual focus, increased activity, delayed speech, and learning disabilities.</a:t>
            </a:r>
          </a:p>
          <a:p>
            <a:endParaRPr lang="en-US" dirty="0"/>
          </a:p>
          <a:p>
            <a:r>
              <a:rPr lang="en-US" dirty="0"/>
              <a:t>Alcohol-Related Birth Defects (ARBD): defects in the skeletal and major organ systems. Virtually every defect has been described in some patients with FAS. They may include abnormalities of the heart, eyes, ears, kidneys, and skeleton.</a:t>
            </a:r>
          </a:p>
        </p:txBody>
      </p:sp>
      <p:sp>
        <p:nvSpPr>
          <p:cNvPr id="3" name="Title 2"/>
          <p:cNvSpPr>
            <a:spLocks noGrp="1"/>
          </p:cNvSpPr>
          <p:nvPr>
            <p:ph type="title"/>
          </p:nvPr>
        </p:nvSpPr>
        <p:spPr/>
        <p:txBody>
          <a:bodyPr/>
          <a:lstStyle/>
          <a:p>
            <a:r>
              <a:rPr lang="en-US" dirty="0"/>
              <a:t>Alcohol and Pregnancy</a:t>
            </a:r>
          </a:p>
        </p:txBody>
      </p:sp>
    </p:spTree>
    <p:extLst>
      <p:ext uri="{BB962C8B-B14F-4D97-AF65-F5344CB8AC3E}">
        <p14:creationId xmlns:p14="http://schemas.microsoft.com/office/powerpoint/2010/main" val="387677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2314621"/>
            <a:ext cx="8229600" cy="2990757"/>
          </a:xfrm>
          <a:prstGeom prst="rect">
            <a:avLst/>
          </a:prstGeom>
        </p:spPr>
      </p:pic>
      <p:sp>
        <p:nvSpPr>
          <p:cNvPr id="3" name="Title 2"/>
          <p:cNvSpPr>
            <a:spLocks noGrp="1"/>
          </p:cNvSpPr>
          <p:nvPr>
            <p:ph type="title"/>
          </p:nvPr>
        </p:nvSpPr>
        <p:spPr/>
        <p:txBody>
          <a:bodyPr/>
          <a:lstStyle/>
          <a:p>
            <a:r>
              <a:rPr lang="en-US" dirty="0"/>
              <a:t>Alcohol and Pregnancy</a:t>
            </a:r>
          </a:p>
        </p:txBody>
      </p:sp>
    </p:spTree>
    <p:extLst>
      <p:ext uri="{BB962C8B-B14F-4D97-AF65-F5344CB8AC3E}">
        <p14:creationId xmlns:p14="http://schemas.microsoft.com/office/powerpoint/2010/main" val="380099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fontScale="92500" lnSpcReduction="10000"/>
          </a:bodyPr>
          <a:lstStyle/>
          <a:p>
            <a:pPr marR="8663">
              <a:spcBef>
                <a:spcPts val="900"/>
              </a:spcBef>
            </a:pPr>
            <a:r>
              <a:rPr lang="en-US" b="1" dirty="0">
                <a:solidFill>
                  <a:schemeClr val="tx1"/>
                </a:solidFill>
                <a:latin typeface="Arial"/>
              </a:rPr>
              <a:t>T</a:t>
            </a:r>
            <a:r>
              <a:rPr lang="en-US" dirty="0">
                <a:solidFill>
                  <a:schemeClr val="tx1"/>
                </a:solidFill>
                <a:latin typeface="Arial"/>
              </a:rPr>
              <a:t>OLERANCE – How many drinks does it take to make you feel high? </a:t>
            </a:r>
            <a:r>
              <a:rPr lang="en-US" b="1" dirty="0">
                <a:solidFill>
                  <a:schemeClr val="tx1"/>
                </a:solidFill>
                <a:latin typeface="Arial"/>
              </a:rPr>
              <a:t>2 or more= 2 points</a:t>
            </a:r>
            <a:endParaRPr lang="en-US" dirty="0">
              <a:solidFill>
                <a:schemeClr val="tx1"/>
              </a:solidFill>
              <a:latin typeface="Arial"/>
            </a:endParaRPr>
          </a:p>
          <a:p>
            <a:pPr marR="16440">
              <a:spcBef>
                <a:spcPts val="900"/>
              </a:spcBef>
            </a:pPr>
            <a:r>
              <a:rPr lang="en-US" b="1" dirty="0">
                <a:solidFill>
                  <a:schemeClr val="tx1"/>
                </a:solidFill>
                <a:latin typeface="Arial"/>
              </a:rPr>
              <a:t>W</a:t>
            </a:r>
            <a:r>
              <a:rPr lang="en-US" dirty="0">
                <a:solidFill>
                  <a:schemeClr val="tx1"/>
                </a:solidFill>
                <a:latin typeface="Arial"/>
              </a:rPr>
              <a:t>ORRY – Have close friends worried or complained about your drinking in the past year? </a:t>
            </a:r>
            <a:r>
              <a:rPr lang="en-US" b="1" dirty="0">
                <a:solidFill>
                  <a:schemeClr val="tx1"/>
                </a:solidFill>
                <a:latin typeface="Arial"/>
              </a:rPr>
              <a:t>Yes = 1 point</a:t>
            </a:r>
            <a:endParaRPr lang="en-US" dirty="0">
              <a:solidFill>
                <a:schemeClr val="tx1"/>
              </a:solidFill>
              <a:latin typeface="Arial"/>
            </a:endParaRPr>
          </a:p>
          <a:p>
            <a:pPr marR="10628">
              <a:spcBef>
                <a:spcPts val="900"/>
              </a:spcBef>
            </a:pPr>
            <a:r>
              <a:rPr lang="en-US" b="1" dirty="0">
                <a:solidFill>
                  <a:schemeClr val="tx1"/>
                </a:solidFill>
                <a:latin typeface="Arial"/>
              </a:rPr>
              <a:t>E</a:t>
            </a:r>
            <a:r>
              <a:rPr lang="en-US" dirty="0">
                <a:solidFill>
                  <a:schemeClr val="tx1"/>
                </a:solidFill>
                <a:latin typeface="Arial"/>
              </a:rPr>
              <a:t>YE – OPENER – Have you ever had a </a:t>
            </a:r>
            <a:r>
              <a:rPr lang="en-US" dirty="0">
                <a:latin typeface="Arial"/>
              </a:rPr>
              <a:t>drink first thing in the morning to steady your nerves or get rid of a hangover</a:t>
            </a:r>
            <a:r>
              <a:rPr lang="en-US" dirty="0">
                <a:solidFill>
                  <a:schemeClr val="tx1"/>
                </a:solidFill>
                <a:latin typeface="Arial"/>
              </a:rPr>
              <a:t>? </a:t>
            </a:r>
            <a:r>
              <a:rPr lang="en-US" b="1" dirty="0">
                <a:solidFill>
                  <a:schemeClr val="tx1"/>
                </a:solidFill>
                <a:latin typeface="Arial"/>
              </a:rPr>
              <a:t>Yes = 1 point</a:t>
            </a:r>
            <a:endParaRPr lang="en-US" dirty="0">
              <a:solidFill>
                <a:schemeClr val="tx1"/>
              </a:solidFill>
              <a:latin typeface="Arial"/>
            </a:endParaRPr>
          </a:p>
          <a:p>
            <a:pPr marR="9975">
              <a:spcBef>
                <a:spcPts val="900"/>
              </a:spcBef>
            </a:pPr>
            <a:r>
              <a:rPr lang="en-US" b="1" dirty="0">
                <a:solidFill>
                  <a:schemeClr val="tx1"/>
                </a:solidFill>
                <a:latin typeface="Arial"/>
              </a:rPr>
              <a:t>A</a:t>
            </a:r>
            <a:r>
              <a:rPr lang="en-US" dirty="0">
                <a:solidFill>
                  <a:schemeClr val="tx1"/>
                </a:solidFill>
                <a:latin typeface="Arial"/>
              </a:rPr>
              <a:t>MNESIA – Has anyone ever told you about things you said or did while drinking that you do not remember?  </a:t>
            </a:r>
            <a:r>
              <a:rPr lang="en-US" b="1" dirty="0">
                <a:solidFill>
                  <a:schemeClr val="tx1"/>
                </a:solidFill>
                <a:latin typeface="Arial"/>
              </a:rPr>
              <a:t>Yes = 1 point</a:t>
            </a:r>
            <a:endParaRPr lang="en-US" dirty="0">
              <a:solidFill>
                <a:schemeClr val="tx1"/>
              </a:solidFill>
              <a:latin typeface="Arial"/>
            </a:endParaRPr>
          </a:p>
          <a:p>
            <a:pPr>
              <a:spcBef>
                <a:spcPts val="900"/>
              </a:spcBef>
            </a:pPr>
            <a:r>
              <a:rPr lang="en-US" b="1" dirty="0">
                <a:solidFill>
                  <a:schemeClr val="tx1"/>
                </a:solidFill>
                <a:latin typeface="Arial"/>
              </a:rPr>
              <a:t>K</a:t>
            </a:r>
            <a:r>
              <a:rPr lang="en-US" dirty="0">
                <a:solidFill>
                  <a:schemeClr val="tx1"/>
                </a:solidFill>
                <a:latin typeface="Arial"/>
              </a:rPr>
              <a:t>UT DOWN – Have you </a:t>
            </a:r>
            <a:r>
              <a:rPr lang="en-US" dirty="0">
                <a:latin typeface="Arial"/>
              </a:rPr>
              <a:t>felt you ought to </a:t>
            </a:r>
            <a:r>
              <a:rPr lang="en-US" dirty="0" err="1">
                <a:latin typeface="Arial"/>
              </a:rPr>
              <a:t>cutdown</a:t>
            </a:r>
            <a:r>
              <a:rPr lang="en-US" dirty="0">
                <a:latin typeface="Arial"/>
              </a:rPr>
              <a:t> on your drinking? </a:t>
            </a:r>
            <a:r>
              <a:rPr lang="en-US" b="1" dirty="0">
                <a:solidFill>
                  <a:schemeClr val="tx1"/>
                </a:solidFill>
              </a:rPr>
              <a:t>Yes = 1 </a:t>
            </a:r>
            <a:r>
              <a:rPr lang="en-US" b="1" dirty="0"/>
              <a:t>point</a:t>
            </a:r>
            <a:endParaRPr lang="en-US" dirty="0">
              <a:solidFill>
                <a:schemeClr val="tx1"/>
              </a:solidFill>
            </a:endParaRPr>
          </a:p>
          <a:p>
            <a:endParaRPr lang="en-US" sz="1500" dirty="0">
              <a:solidFill>
                <a:schemeClr val="tx1"/>
              </a:solidFill>
            </a:endParaRPr>
          </a:p>
        </p:txBody>
      </p:sp>
      <p:sp>
        <p:nvSpPr>
          <p:cNvPr id="2" name="Title 1"/>
          <p:cNvSpPr>
            <a:spLocks noGrp="1"/>
          </p:cNvSpPr>
          <p:nvPr>
            <p:ph type="title"/>
          </p:nvPr>
        </p:nvSpPr>
        <p:spPr/>
        <p:txBody>
          <a:bodyPr/>
          <a:lstStyle/>
          <a:p>
            <a:r>
              <a:rPr lang="en-US" dirty="0">
                <a:solidFill>
                  <a:schemeClr val="tx1"/>
                </a:solidFill>
              </a:rPr>
              <a:t>TWEAK Screening Tool</a:t>
            </a:r>
          </a:p>
        </p:txBody>
      </p:sp>
    </p:spTree>
    <p:extLst>
      <p:ext uri="{BB962C8B-B14F-4D97-AF65-F5344CB8AC3E}">
        <p14:creationId xmlns:p14="http://schemas.microsoft.com/office/powerpoint/2010/main" val="331305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https://www.youtube.com/watch?v=-7tKAaXYklA</a:t>
            </a:r>
            <a:endParaRPr lang="en-US" dirty="0"/>
          </a:p>
          <a:p>
            <a:endParaRPr lang="en-US" dirty="0"/>
          </a:p>
          <a:p>
            <a:r>
              <a:rPr lang="en-US" dirty="0">
                <a:hlinkClick r:id="rId3"/>
              </a:rPr>
              <a:t>https://www.youtube.com/watch?v=qlwqTQh_Hlo</a:t>
            </a:r>
            <a:r>
              <a:rPr lang="en-US" dirty="0"/>
              <a:t> </a:t>
            </a:r>
          </a:p>
        </p:txBody>
      </p:sp>
      <p:sp>
        <p:nvSpPr>
          <p:cNvPr id="3" name="Title 2"/>
          <p:cNvSpPr>
            <a:spLocks noGrp="1"/>
          </p:cNvSpPr>
          <p:nvPr>
            <p:ph type="title"/>
          </p:nvPr>
        </p:nvSpPr>
        <p:spPr/>
        <p:txBody>
          <a:bodyPr/>
          <a:lstStyle/>
          <a:p>
            <a:r>
              <a:rPr lang="en-US" dirty="0"/>
              <a:t>Video of alcohol screening</a:t>
            </a:r>
          </a:p>
        </p:txBody>
      </p:sp>
    </p:spTree>
    <p:extLst>
      <p:ext uri="{BB962C8B-B14F-4D97-AF65-F5344CB8AC3E}">
        <p14:creationId xmlns:p14="http://schemas.microsoft.com/office/powerpoint/2010/main" val="174360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Hallucinogens: LSD, Mushrooms</a:t>
            </a:r>
          </a:p>
          <a:p>
            <a:pPr marL="0" indent="0">
              <a:buNone/>
            </a:pPr>
            <a:r>
              <a:rPr lang="en-US" dirty="0"/>
              <a:t>Low probability of dependence . Drug leads to an experience, not the typical high.</a:t>
            </a:r>
          </a:p>
          <a:p>
            <a:r>
              <a:rPr lang="en-US" b="1" dirty="0"/>
              <a:t>Dissociative Drugs: PCP, Ketamine</a:t>
            </a:r>
          </a:p>
          <a:p>
            <a:pPr marL="0" indent="0">
              <a:buNone/>
            </a:pPr>
            <a:r>
              <a:rPr lang="en-US" dirty="0"/>
              <a:t>Taking these drugs can lead to bouts of extreme aggression and violence. </a:t>
            </a:r>
          </a:p>
          <a:p>
            <a:r>
              <a:rPr lang="en-US" b="1" dirty="0"/>
              <a:t>Club Drugs: Ecstasy, GHB (Liquid Ecstasy) </a:t>
            </a:r>
          </a:p>
          <a:p>
            <a:pPr marL="0" indent="0">
              <a:buNone/>
            </a:pPr>
            <a:r>
              <a:rPr lang="en-US" dirty="0"/>
              <a:t>Low probability of dependence due to the crash felt after use. </a:t>
            </a:r>
          </a:p>
          <a:p>
            <a:pPr marL="0" indent="0">
              <a:buNone/>
            </a:pPr>
            <a:r>
              <a:rPr lang="en-US" b="1" dirty="0"/>
              <a:t>Other Prescription Medications</a:t>
            </a:r>
            <a:r>
              <a:rPr lang="en-US" dirty="0"/>
              <a:t>: </a:t>
            </a:r>
            <a:r>
              <a:rPr lang="en-US" dirty="0" err="1"/>
              <a:t>Benzodiapines</a:t>
            </a:r>
            <a:r>
              <a:rPr lang="en-US" dirty="0"/>
              <a:t> (</a:t>
            </a:r>
            <a:r>
              <a:rPr lang="en-US" dirty="0" err="1"/>
              <a:t>Xanex</a:t>
            </a:r>
            <a:r>
              <a:rPr lang="en-US" dirty="0"/>
              <a:t>, Ativan, </a:t>
            </a:r>
            <a:r>
              <a:rPr lang="en-US" dirty="0" err="1"/>
              <a:t>Klonopin</a:t>
            </a:r>
            <a:r>
              <a:rPr lang="en-US" dirty="0"/>
              <a:t>) Sedatives (Ambien, </a:t>
            </a:r>
            <a:r>
              <a:rPr lang="en-US" dirty="0" err="1"/>
              <a:t>Lunesta</a:t>
            </a:r>
            <a:r>
              <a:rPr lang="en-US" dirty="0"/>
              <a:t>), Barbiturates.</a:t>
            </a:r>
          </a:p>
        </p:txBody>
      </p:sp>
      <p:sp>
        <p:nvSpPr>
          <p:cNvPr id="3" name="Title 2"/>
          <p:cNvSpPr>
            <a:spLocks noGrp="1"/>
          </p:cNvSpPr>
          <p:nvPr>
            <p:ph type="title"/>
          </p:nvPr>
        </p:nvSpPr>
        <p:spPr/>
        <p:txBody>
          <a:bodyPr/>
          <a:lstStyle/>
          <a:p>
            <a:r>
              <a:rPr lang="en-US" dirty="0"/>
              <a:t>Other Substances To Be Aware of</a:t>
            </a:r>
          </a:p>
        </p:txBody>
      </p:sp>
    </p:spTree>
    <p:extLst>
      <p:ext uri="{BB962C8B-B14F-4D97-AF65-F5344CB8AC3E}">
        <p14:creationId xmlns:p14="http://schemas.microsoft.com/office/powerpoint/2010/main" val="391311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Substance that joins an increasing number of synthetic chemicals that have unpredictable effects of users.</a:t>
            </a:r>
          </a:p>
          <a:p>
            <a:r>
              <a:rPr lang="en-US" dirty="0"/>
              <a:t>Combination of chemicals sprayed on dried/ shredded plant material.</a:t>
            </a:r>
          </a:p>
          <a:p>
            <a:r>
              <a:rPr lang="en-US" dirty="0"/>
              <a:t>Sold also in liquid form</a:t>
            </a:r>
          </a:p>
          <a:p>
            <a:r>
              <a:rPr lang="en-US" dirty="0"/>
              <a:t>Technically it is illegal, but users will still find similar substances on store shelves. </a:t>
            </a:r>
          </a:p>
          <a:p>
            <a:r>
              <a:rPr lang="en-US" dirty="0"/>
              <a:t>Very Cheap (as low as a $1 a pack), and this drug does produce a short intense high. After the high is when the real danger begins.</a:t>
            </a:r>
          </a:p>
        </p:txBody>
      </p:sp>
      <p:sp>
        <p:nvSpPr>
          <p:cNvPr id="3" name="Title 2"/>
          <p:cNvSpPr>
            <a:spLocks noGrp="1"/>
          </p:cNvSpPr>
          <p:nvPr>
            <p:ph type="title"/>
          </p:nvPr>
        </p:nvSpPr>
        <p:spPr/>
        <p:txBody>
          <a:bodyPr/>
          <a:lstStyle/>
          <a:p>
            <a:r>
              <a:rPr lang="en-US" dirty="0"/>
              <a:t>K2: Dangerous and Cheap </a:t>
            </a:r>
          </a:p>
        </p:txBody>
      </p:sp>
    </p:spTree>
    <p:extLst>
      <p:ext uri="{BB962C8B-B14F-4D97-AF65-F5344CB8AC3E}">
        <p14:creationId xmlns:p14="http://schemas.microsoft.com/office/powerpoint/2010/main" val="256648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21531"/>
            <a:ext cx="29718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40987"/>
            <a:ext cx="4419600" cy="217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88659"/>
            <a:ext cx="2971800" cy="240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188" y="3357283"/>
            <a:ext cx="4114800"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53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Why is it can be so difficult to quit</a:t>
            </a:r>
          </a:p>
          <a:p>
            <a:pPr marL="0" indent="0">
              <a:buNone/>
            </a:pPr>
            <a:endParaRPr lang="en-US" b="1" dirty="0"/>
          </a:p>
          <a:p>
            <a:r>
              <a:rPr lang="en-US" b="1" dirty="0"/>
              <a:t>Tobacco is a substance that is both physiological and psychologically addictive.</a:t>
            </a:r>
          </a:p>
          <a:p>
            <a:endParaRPr lang="en-US" b="1" dirty="0"/>
          </a:p>
          <a:p>
            <a:r>
              <a:rPr lang="en-US" b="1" dirty="0"/>
              <a:t>Many times smoking helps keep people away from using more dangerous substances.</a:t>
            </a:r>
          </a:p>
          <a:p>
            <a:pPr marL="0" indent="0">
              <a:buNone/>
            </a:pPr>
            <a:endParaRPr lang="en-US" b="1" dirty="0"/>
          </a:p>
          <a:p>
            <a:pPr marL="0" indent="0">
              <a:buNone/>
            </a:pPr>
            <a:endParaRPr lang="en-US" b="1" dirty="0"/>
          </a:p>
        </p:txBody>
      </p:sp>
      <p:sp>
        <p:nvSpPr>
          <p:cNvPr id="3" name="Title 2"/>
          <p:cNvSpPr>
            <a:spLocks noGrp="1"/>
          </p:cNvSpPr>
          <p:nvPr>
            <p:ph type="title"/>
          </p:nvPr>
        </p:nvSpPr>
        <p:spPr/>
        <p:txBody>
          <a:bodyPr/>
          <a:lstStyle/>
          <a:p>
            <a:r>
              <a:rPr lang="en-US" dirty="0"/>
              <a:t>Tobacco and Pregnancy</a:t>
            </a:r>
          </a:p>
        </p:txBody>
      </p:sp>
    </p:spTree>
    <p:extLst>
      <p:ext uri="{BB962C8B-B14F-4D97-AF65-F5344CB8AC3E}">
        <p14:creationId xmlns:p14="http://schemas.microsoft.com/office/powerpoint/2010/main" val="93020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600200"/>
            <a:ext cx="8229600" cy="4495800"/>
          </a:xfrm>
        </p:spPr>
        <p:txBody>
          <a:bodyPr>
            <a:normAutofit fontScale="55000" lnSpcReduction="20000"/>
          </a:bodyPr>
          <a:lstStyle/>
          <a:p>
            <a:pPr marL="514350" indent="-514350">
              <a:buClr>
                <a:schemeClr val="accent2">
                  <a:lumMod val="75000"/>
                </a:schemeClr>
              </a:buClr>
              <a:buFont typeface="Arial" pitchFamily="34" charset="0"/>
              <a:buChar char="•"/>
            </a:pPr>
            <a:r>
              <a:rPr lang="en-US" sz="4425" dirty="0">
                <a:solidFill>
                  <a:schemeClr val="tx1"/>
                </a:solidFill>
              </a:rPr>
              <a:t>Family history of substance use</a:t>
            </a:r>
          </a:p>
          <a:p>
            <a:pPr marL="514350" indent="-514350">
              <a:buClr>
                <a:schemeClr val="accent2">
                  <a:lumMod val="75000"/>
                </a:schemeClr>
              </a:buClr>
              <a:buFont typeface="Arial" pitchFamily="34" charset="0"/>
              <a:buChar char="•"/>
            </a:pPr>
            <a:r>
              <a:rPr lang="en-US" sz="4425" dirty="0">
                <a:solidFill>
                  <a:schemeClr val="tx1"/>
                </a:solidFill>
              </a:rPr>
              <a:t>Previous history of substance use</a:t>
            </a:r>
          </a:p>
          <a:p>
            <a:pPr marL="514350" indent="-514350">
              <a:buClr>
                <a:schemeClr val="accent2">
                  <a:lumMod val="75000"/>
                </a:schemeClr>
              </a:buClr>
              <a:buFont typeface="Arial" pitchFamily="34" charset="0"/>
              <a:buChar char="•"/>
            </a:pPr>
            <a:r>
              <a:rPr lang="en-US" sz="4425" dirty="0">
                <a:solidFill>
                  <a:schemeClr val="tx1"/>
                </a:solidFill>
              </a:rPr>
              <a:t>Untreated mental illness</a:t>
            </a:r>
          </a:p>
          <a:p>
            <a:pPr marL="514350" indent="-514350">
              <a:buClr>
                <a:schemeClr val="accent2">
                  <a:lumMod val="75000"/>
                </a:schemeClr>
              </a:buClr>
              <a:buFont typeface="Arial" pitchFamily="34" charset="0"/>
              <a:buChar char="•"/>
            </a:pPr>
            <a:r>
              <a:rPr lang="en-US" sz="4425" dirty="0">
                <a:solidFill>
                  <a:schemeClr val="tx1"/>
                </a:solidFill>
              </a:rPr>
              <a:t>Early stages of recovery</a:t>
            </a:r>
          </a:p>
          <a:p>
            <a:pPr marL="514350" indent="-514350">
              <a:buClr>
                <a:schemeClr val="accent2">
                  <a:lumMod val="75000"/>
                </a:schemeClr>
              </a:buClr>
              <a:buFont typeface="Arial" pitchFamily="34" charset="0"/>
              <a:buChar char="•"/>
            </a:pPr>
            <a:r>
              <a:rPr lang="en-US" sz="4425" dirty="0">
                <a:solidFill>
                  <a:schemeClr val="tx1"/>
                </a:solidFill>
              </a:rPr>
              <a:t>Increased social stressors</a:t>
            </a:r>
          </a:p>
          <a:p>
            <a:pPr marL="514350" indent="-514350">
              <a:buClr>
                <a:schemeClr val="accent2">
                  <a:lumMod val="75000"/>
                </a:schemeClr>
              </a:buClr>
              <a:buFont typeface="Arial" pitchFamily="34" charset="0"/>
              <a:buChar char="•"/>
            </a:pPr>
            <a:r>
              <a:rPr lang="en-US" sz="4425" dirty="0">
                <a:solidFill>
                  <a:schemeClr val="tx1"/>
                </a:solidFill>
              </a:rPr>
              <a:t>Unstable family situation (children in foster care, homelessness)</a:t>
            </a:r>
          </a:p>
          <a:p>
            <a:pPr marL="514350" indent="-514350">
              <a:buClr>
                <a:schemeClr val="accent2">
                  <a:lumMod val="75000"/>
                </a:schemeClr>
              </a:buClr>
              <a:buFont typeface="Arial" pitchFamily="34" charset="0"/>
              <a:buChar char="•"/>
            </a:pPr>
            <a:r>
              <a:rPr lang="en-US" sz="4425" dirty="0">
                <a:solidFill>
                  <a:schemeClr val="tx1"/>
                </a:solidFill>
              </a:rPr>
              <a:t>Lack of social support</a:t>
            </a:r>
          </a:p>
          <a:p>
            <a:pPr marL="514350" indent="-514350">
              <a:buClr>
                <a:schemeClr val="accent2">
                  <a:lumMod val="75000"/>
                </a:schemeClr>
              </a:buClr>
              <a:buFont typeface="Arial" pitchFamily="34" charset="0"/>
              <a:buChar char="•"/>
            </a:pPr>
            <a:r>
              <a:rPr lang="en-US" sz="4425" dirty="0">
                <a:solidFill>
                  <a:schemeClr val="tx1"/>
                </a:solidFill>
              </a:rPr>
              <a:t>Peer group</a:t>
            </a:r>
          </a:p>
          <a:p>
            <a:pPr marL="514350" indent="-514350">
              <a:buClr>
                <a:schemeClr val="accent2">
                  <a:lumMod val="75000"/>
                </a:schemeClr>
              </a:buClr>
              <a:buFont typeface="Arial" pitchFamily="34" charset="0"/>
              <a:buChar char="•"/>
            </a:pPr>
            <a:r>
              <a:rPr lang="en-US" sz="4425" dirty="0">
                <a:solidFill>
                  <a:schemeClr val="tx1"/>
                </a:solidFill>
              </a:rPr>
              <a:t>Access to substances in the community or home</a:t>
            </a:r>
          </a:p>
          <a:p>
            <a:pPr marL="514350" indent="-514350">
              <a:buClr>
                <a:schemeClr val="accent2">
                  <a:lumMod val="75000"/>
                </a:schemeClr>
              </a:buClr>
              <a:buFont typeface="Arial" pitchFamily="34" charset="0"/>
              <a:buChar char="•"/>
            </a:pPr>
            <a:r>
              <a:rPr lang="en-US" sz="4425" dirty="0">
                <a:solidFill>
                  <a:schemeClr val="tx1"/>
                </a:solidFill>
              </a:rPr>
              <a:t>History of Trauma</a:t>
            </a:r>
          </a:p>
          <a:p>
            <a:pPr marL="514350" indent="-514350">
              <a:buFont typeface="Arial" pitchFamily="34" charset="0"/>
              <a:buChar char="•"/>
            </a:pPr>
            <a:endParaRPr lang="en-US" sz="3825" dirty="0">
              <a:solidFill>
                <a:schemeClr val="tx1"/>
              </a:solidFill>
            </a:endParaRPr>
          </a:p>
          <a:p>
            <a:endParaRPr lang="en-US" sz="1500" dirty="0">
              <a:solidFill>
                <a:schemeClr val="tx1"/>
              </a:solidFill>
            </a:endParaRPr>
          </a:p>
          <a:p>
            <a:endParaRPr lang="en-US" sz="1500" dirty="0">
              <a:solidFill>
                <a:schemeClr val="tx1"/>
              </a:solidFill>
            </a:endParaRPr>
          </a:p>
          <a:p>
            <a:pPr marL="0" indent="0">
              <a:buNone/>
            </a:pPr>
            <a:endParaRPr lang="en-US" sz="1500" dirty="0">
              <a:solidFill>
                <a:schemeClr val="tx1"/>
              </a:solidFill>
            </a:endParaRPr>
          </a:p>
        </p:txBody>
      </p:sp>
      <p:sp>
        <p:nvSpPr>
          <p:cNvPr id="2" name="Title 1"/>
          <p:cNvSpPr>
            <a:spLocks noGrp="1"/>
          </p:cNvSpPr>
          <p:nvPr>
            <p:ph type="title"/>
          </p:nvPr>
        </p:nvSpPr>
        <p:spPr/>
        <p:txBody>
          <a:bodyPr/>
          <a:lstStyle/>
          <a:p>
            <a:r>
              <a:rPr lang="en-US" dirty="0">
                <a:solidFill>
                  <a:schemeClr val="tx1"/>
                </a:solidFill>
              </a:rPr>
              <a:t>Risk</a:t>
            </a:r>
            <a:r>
              <a:rPr lang="en-US" dirty="0">
                <a:solidFill>
                  <a:schemeClr val="tx1">
                    <a:lumMod val="85000"/>
                  </a:schemeClr>
                </a:solidFill>
              </a:rPr>
              <a:t> </a:t>
            </a:r>
            <a:r>
              <a:rPr lang="en-US" dirty="0">
                <a:solidFill>
                  <a:schemeClr val="tx1"/>
                </a:solidFill>
              </a:rPr>
              <a:t>Factors</a:t>
            </a:r>
          </a:p>
        </p:txBody>
      </p:sp>
    </p:spTree>
    <p:extLst>
      <p:ext uri="{BB962C8B-B14F-4D97-AF65-F5344CB8AC3E}">
        <p14:creationId xmlns:p14="http://schemas.microsoft.com/office/powerpoint/2010/main" val="39205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ln>
            <a:solidFill>
              <a:schemeClr val="bg2">
                <a:lumMod val="50000"/>
              </a:schemeClr>
            </a:solidFill>
          </a:ln>
        </p:spPr>
        <p:txBody>
          <a:bodyPr>
            <a:noAutofit/>
          </a:bodyPr>
          <a:lstStyle/>
          <a:p>
            <a:r>
              <a:rPr lang="en-US" sz="1350" b="1" dirty="0">
                <a:solidFill>
                  <a:schemeClr val="tx1"/>
                </a:solidFill>
              </a:rPr>
              <a:t>Impact of Tobacco on the Infant (Increases risk)</a:t>
            </a:r>
          </a:p>
          <a:p>
            <a:pPr marL="214313" indent="-214313">
              <a:buClr>
                <a:schemeClr val="bg1"/>
              </a:buClr>
              <a:buFont typeface="Arial" pitchFamily="34" charset="0"/>
              <a:buChar char="•"/>
            </a:pPr>
            <a:r>
              <a:rPr lang="en-US" sz="1350" dirty="0">
                <a:solidFill>
                  <a:schemeClr val="tx1"/>
                </a:solidFill>
              </a:rPr>
              <a:t>Low birth weight</a:t>
            </a:r>
          </a:p>
          <a:p>
            <a:pPr marL="214313" indent="-214313">
              <a:buClr>
                <a:schemeClr val="bg1"/>
              </a:buClr>
              <a:buFont typeface="Arial" pitchFamily="34" charset="0"/>
              <a:buChar char="•"/>
            </a:pPr>
            <a:r>
              <a:rPr lang="en-US" sz="1350" dirty="0">
                <a:solidFill>
                  <a:schemeClr val="tx1"/>
                </a:solidFill>
              </a:rPr>
              <a:t>Smaller head and chest circumference</a:t>
            </a:r>
          </a:p>
          <a:p>
            <a:pPr marL="214313" indent="-214313">
              <a:buClr>
                <a:schemeClr val="bg1"/>
              </a:buClr>
              <a:buFont typeface="Arial" pitchFamily="34" charset="0"/>
              <a:buChar char="•"/>
            </a:pPr>
            <a:r>
              <a:rPr lang="en-US" sz="1350" dirty="0">
                <a:solidFill>
                  <a:schemeClr val="tx1"/>
                </a:solidFill>
              </a:rPr>
              <a:t>SIDS</a:t>
            </a:r>
          </a:p>
          <a:p>
            <a:pPr marL="214313" indent="-214313">
              <a:buClr>
                <a:schemeClr val="bg1"/>
              </a:buClr>
              <a:buFont typeface="Arial" pitchFamily="34" charset="0"/>
              <a:buChar char="•"/>
            </a:pPr>
            <a:r>
              <a:rPr lang="en-US" sz="1350" dirty="0">
                <a:solidFill>
                  <a:schemeClr val="tx1"/>
                </a:solidFill>
              </a:rPr>
              <a:t>Asthma</a:t>
            </a:r>
          </a:p>
          <a:p>
            <a:pPr marL="214313" indent="-214313">
              <a:buClr>
                <a:schemeClr val="bg1"/>
              </a:buClr>
              <a:buFont typeface="Arial" pitchFamily="34" charset="0"/>
              <a:buChar char="•"/>
            </a:pPr>
            <a:r>
              <a:rPr lang="en-US" sz="1350" dirty="0">
                <a:solidFill>
                  <a:schemeClr val="tx1"/>
                </a:solidFill>
              </a:rPr>
              <a:t>Obesity</a:t>
            </a:r>
          </a:p>
          <a:p>
            <a:pPr marL="214313" indent="-214313">
              <a:buClr>
                <a:schemeClr val="bg1"/>
              </a:buClr>
              <a:buFont typeface="Arial" pitchFamily="34" charset="0"/>
              <a:buChar char="•"/>
            </a:pPr>
            <a:r>
              <a:rPr lang="en-US" sz="1350" dirty="0">
                <a:solidFill>
                  <a:schemeClr val="tx1"/>
                </a:solidFill>
              </a:rPr>
              <a:t>Cleft palate</a:t>
            </a:r>
          </a:p>
          <a:p>
            <a:pPr marL="214313" indent="-214313">
              <a:buClr>
                <a:schemeClr val="bg1"/>
              </a:buClr>
              <a:buFont typeface="Arial" pitchFamily="34" charset="0"/>
              <a:buChar char="•"/>
            </a:pPr>
            <a:r>
              <a:rPr lang="en-US" sz="1350" dirty="0">
                <a:solidFill>
                  <a:schemeClr val="tx1"/>
                </a:solidFill>
              </a:rPr>
              <a:t>CNS Problems</a:t>
            </a:r>
          </a:p>
          <a:p>
            <a:pPr marL="214313" indent="-214313">
              <a:buClr>
                <a:schemeClr val="bg1"/>
              </a:buClr>
              <a:buFont typeface="Arial" pitchFamily="34" charset="0"/>
              <a:buChar char="•"/>
            </a:pPr>
            <a:endParaRPr lang="en-US" sz="1350" b="1" dirty="0">
              <a:solidFill>
                <a:schemeClr val="tx1"/>
              </a:solidFill>
            </a:endParaRPr>
          </a:p>
          <a:p>
            <a:pPr>
              <a:buClr>
                <a:schemeClr val="bg1"/>
              </a:buClr>
            </a:pPr>
            <a:r>
              <a:rPr lang="en-US" sz="1350" b="1" dirty="0">
                <a:solidFill>
                  <a:schemeClr val="tx1"/>
                </a:solidFill>
              </a:rPr>
              <a:t>Impact of Tobacco on Mother</a:t>
            </a:r>
          </a:p>
          <a:p>
            <a:pPr marL="214313" indent="-214313">
              <a:buClr>
                <a:schemeClr val="bg1"/>
              </a:buClr>
              <a:buFont typeface="Arial" pitchFamily="34" charset="0"/>
              <a:buChar char="•"/>
            </a:pPr>
            <a:r>
              <a:rPr lang="en-US" sz="1350" dirty="0">
                <a:solidFill>
                  <a:schemeClr val="tx1"/>
                </a:solidFill>
              </a:rPr>
              <a:t>Problems with the placenta</a:t>
            </a:r>
          </a:p>
          <a:p>
            <a:pPr marL="214313" indent="-214313">
              <a:buClr>
                <a:schemeClr val="bg1"/>
              </a:buClr>
              <a:buFont typeface="Arial" pitchFamily="34" charset="0"/>
              <a:buChar char="•"/>
            </a:pPr>
            <a:r>
              <a:rPr lang="en-US" sz="1350" dirty="0">
                <a:solidFill>
                  <a:schemeClr val="tx1"/>
                </a:solidFill>
              </a:rPr>
              <a:t>Preterm premature rupture of amniotic sac</a:t>
            </a:r>
          </a:p>
          <a:p>
            <a:pPr marL="214313" indent="-214313">
              <a:buClr>
                <a:schemeClr val="bg1"/>
              </a:buClr>
              <a:buFont typeface="Arial" pitchFamily="34" charset="0"/>
              <a:buChar char="•"/>
            </a:pPr>
            <a:r>
              <a:rPr lang="en-US" sz="1350" dirty="0">
                <a:solidFill>
                  <a:schemeClr val="tx1"/>
                </a:solidFill>
              </a:rPr>
              <a:t>Premature birth</a:t>
            </a:r>
          </a:p>
          <a:p>
            <a:pPr marL="214313" indent="-214313">
              <a:buClr>
                <a:schemeClr val="bg1"/>
              </a:buClr>
              <a:buFont typeface="Arial" pitchFamily="34" charset="0"/>
              <a:buChar char="•"/>
            </a:pPr>
            <a:r>
              <a:rPr lang="en-US" sz="1350" dirty="0">
                <a:solidFill>
                  <a:schemeClr val="tx1"/>
                </a:solidFill>
              </a:rPr>
              <a:t>Abnormal bleeding</a:t>
            </a:r>
          </a:p>
          <a:p>
            <a:pPr marL="214313" indent="-214313">
              <a:buClr>
                <a:schemeClr val="bg1"/>
              </a:buClr>
              <a:buFont typeface="Arial" pitchFamily="34" charset="0"/>
              <a:buChar char="•"/>
            </a:pPr>
            <a:r>
              <a:rPr lang="en-US" sz="1350" dirty="0">
                <a:solidFill>
                  <a:schemeClr val="tx1"/>
                </a:solidFill>
              </a:rPr>
              <a:t>Pregnancy loss</a:t>
            </a:r>
          </a:p>
          <a:p>
            <a:pPr>
              <a:buClr>
                <a:srgbClr val="FF0000"/>
              </a:buClr>
            </a:pPr>
            <a:endParaRPr lang="en-US" sz="2400" dirty="0">
              <a:solidFill>
                <a:schemeClr val="tx1"/>
              </a:solidFill>
            </a:endParaRPr>
          </a:p>
          <a:p>
            <a:endParaRPr lang="en-US" sz="2400" dirty="0">
              <a:solidFill>
                <a:schemeClr val="tx1"/>
              </a:solidFill>
            </a:endParaRPr>
          </a:p>
          <a:p>
            <a:endParaRPr lang="en-US" sz="1800"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sz="1500" dirty="0">
                <a:solidFill>
                  <a:schemeClr val="tx1"/>
                </a:solidFill>
              </a:rPr>
              <a:t> </a:t>
            </a:r>
          </a:p>
        </p:txBody>
      </p:sp>
      <p:sp>
        <p:nvSpPr>
          <p:cNvPr id="2" name="Title 1"/>
          <p:cNvSpPr>
            <a:spLocks noGrp="1"/>
          </p:cNvSpPr>
          <p:nvPr>
            <p:ph type="title"/>
          </p:nvPr>
        </p:nvSpPr>
        <p:spPr/>
        <p:txBody>
          <a:bodyPr>
            <a:normAutofit/>
          </a:bodyPr>
          <a:lstStyle/>
          <a:p>
            <a:r>
              <a:rPr lang="en-US" dirty="0">
                <a:solidFill>
                  <a:schemeClr val="tx1"/>
                </a:solidFill>
              </a:rPr>
              <a:t> Tobacco and Pregnancy</a:t>
            </a:r>
          </a:p>
        </p:txBody>
      </p:sp>
      <p:sp>
        <p:nvSpPr>
          <p:cNvPr id="5" name="AutoShape 2" descr="Image result for poppy plant morphine"/>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052" name="Picture 4" descr="http://www.ts-magazine.com/wp-content/uploads/2016/03/smoking-m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031" y="2476500"/>
            <a:ext cx="410658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7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b="1" dirty="0"/>
              <a:t>How to help pregnant patients find motivation for quitting: </a:t>
            </a:r>
          </a:p>
          <a:p>
            <a:pPr marL="0" indent="0">
              <a:buNone/>
            </a:pPr>
            <a:endParaRPr lang="en-US" b="1" dirty="0"/>
          </a:p>
          <a:p>
            <a:pPr marL="0" indent="0">
              <a:buNone/>
            </a:pPr>
            <a:r>
              <a:rPr lang="en-US" b="1" dirty="0"/>
              <a:t>Core MI Skills (OARS)</a:t>
            </a:r>
          </a:p>
          <a:p>
            <a:pPr marL="0" indent="0">
              <a:buNone/>
            </a:pPr>
            <a:endParaRPr lang="en-US" b="1" dirty="0"/>
          </a:p>
          <a:p>
            <a:pPr>
              <a:buFont typeface="Wingdings" panose="05000000000000000000" pitchFamily="2" charset="2"/>
              <a:buChar char="Ø"/>
            </a:pPr>
            <a:r>
              <a:rPr lang="en-US" b="1" dirty="0"/>
              <a:t>Open-Ended Questions</a:t>
            </a:r>
          </a:p>
          <a:p>
            <a:pPr>
              <a:buFont typeface="Wingdings" panose="05000000000000000000" pitchFamily="2" charset="2"/>
              <a:buChar char="Ø"/>
            </a:pPr>
            <a:r>
              <a:rPr lang="en-US" b="1" dirty="0"/>
              <a:t>Affirmations</a:t>
            </a:r>
          </a:p>
          <a:p>
            <a:pPr>
              <a:buFont typeface="Wingdings" panose="05000000000000000000" pitchFamily="2" charset="2"/>
              <a:buChar char="Ø"/>
            </a:pPr>
            <a:r>
              <a:rPr lang="en-US" b="1" dirty="0"/>
              <a:t>Reflections</a:t>
            </a:r>
          </a:p>
          <a:p>
            <a:pPr>
              <a:buFont typeface="Wingdings" panose="05000000000000000000" pitchFamily="2" charset="2"/>
              <a:buChar char="Ø"/>
            </a:pPr>
            <a:r>
              <a:rPr lang="en-US" b="1" dirty="0"/>
              <a:t>Summaries </a:t>
            </a:r>
          </a:p>
          <a:p>
            <a:pPr>
              <a:buFont typeface="Wingdings" panose="05000000000000000000" pitchFamily="2" charset="2"/>
              <a:buChar char="Ø"/>
            </a:pPr>
            <a:endParaRPr lang="en-US" b="1" dirty="0"/>
          </a:p>
          <a:p>
            <a:pPr>
              <a:buFont typeface="Wingdings" panose="05000000000000000000" pitchFamily="2" charset="2"/>
              <a:buChar char="Ø"/>
            </a:pPr>
            <a:r>
              <a:rPr lang="en-US" b="1" dirty="0"/>
              <a:t>Change Talk!</a:t>
            </a:r>
          </a:p>
          <a:p>
            <a:pPr marL="0" indent="0">
              <a:buNone/>
            </a:pPr>
            <a:endParaRPr lang="en-US" b="1" dirty="0"/>
          </a:p>
          <a:p>
            <a:pPr marL="0" indent="0">
              <a:buNone/>
            </a:pPr>
            <a:endParaRPr lang="en-US" b="1" dirty="0"/>
          </a:p>
          <a:p>
            <a:pPr marL="0" indent="0">
              <a:buNone/>
            </a:pPr>
            <a:endParaRPr lang="en-US" b="1" dirty="0"/>
          </a:p>
        </p:txBody>
      </p:sp>
      <p:sp>
        <p:nvSpPr>
          <p:cNvPr id="3" name="Title 2"/>
          <p:cNvSpPr>
            <a:spLocks noGrp="1"/>
          </p:cNvSpPr>
          <p:nvPr>
            <p:ph type="title"/>
          </p:nvPr>
        </p:nvSpPr>
        <p:spPr/>
        <p:txBody>
          <a:bodyPr/>
          <a:lstStyle/>
          <a:p>
            <a:r>
              <a:rPr lang="en-US" dirty="0">
                <a:solidFill>
                  <a:schemeClr val="tx1"/>
                </a:solidFill>
              </a:rPr>
              <a:t>Tobacco</a:t>
            </a:r>
            <a:r>
              <a:rPr lang="en-US" dirty="0"/>
              <a:t> and Pregnancy</a:t>
            </a:r>
          </a:p>
        </p:txBody>
      </p:sp>
    </p:spTree>
    <p:extLst>
      <p:ext uri="{BB962C8B-B14F-4D97-AF65-F5344CB8AC3E}">
        <p14:creationId xmlns:p14="http://schemas.microsoft.com/office/powerpoint/2010/main" val="21970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524000"/>
            <a:ext cx="8229600" cy="4800600"/>
          </a:xfrm>
        </p:spPr>
        <p:txBody>
          <a:bodyPr>
            <a:normAutofit fontScale="85000" lnSpcReduction="20000"/>
          </a:bodyPr>
          <a:lstStyle/>
          <a:p>
            <a:endParaRPr lang="en-US" sz="900" dirty="0">
              <a:solidFill>
                <a:srgbClr val="000000"/>
              </a:solidFill>
              <a:latin typeface="Arial"/>
            </a:endParaRPr>
          </a:p>
          <a:p>
            <a:pPr>
              <a:buFont typeface="Arial" panose="020B0604020202020204" pitchFamily="34" charset="0"/>
              <a:buChar char="•"/>
            </a:pPr>
            <a:r>
              <a:rPr lang="en-US" dirty="0">
                <a:solidFill>
                  <a:schemeClr val="tx1"/>
                </a:solidFill>
              </a:rPr>
              <a:t> Always ask permission before asking a Patient about their substance use</a:t>
            </a:r>
          </a:p>
          <a:p>
            <a:pPr>
              <a:buFont typeface="Arial" panose="020B0604020202020204" pitchFamily="34" charset="0"/>
              <a:buChar char="•"/>
            </a:pPr>
            <a:r>
              <a:rPr lang="en-US" dirty="0">
                <a:solidFill>
                  <a:schemeClr val="tx1"/>
                </a:solidFill>
              </a:rPr>
              <a:t>Normalize the questions </a:t>
            </a:r>
          </a:p>
          <a:p>
            <a:pPr marL="685800" lvl="1" indent="-342900">
              <a:buClr>
                <a:schemeClr val="accent2"/>
              </a:buClr>
              <a:buFont typeface="Wingdings" panose="05000000000000000000" pitchFamily="2" charset="2"/>
              <a:buChar char="Ø"/>
            </a:pPr>
            <a:r>
              <a:rPr lang="en-US" dirty="0">
                <a:solidFill>
                  <a:schemeClr val="tx1"/>
                </a:solidFill>
              </a:rPr>
              <a:t>This is routine screening for all patients, including those who are pregnant </a:t>
            </a:r>
          </a:p>
          <a:p>
            <a:pPr marL="685800" lvl="1" indent="-342900">
              <a:buClr>
                <a:schemeClr val="accent2"/>
              </a:buClr>
              <a:buFont typeface="Wingdings" panose="05000000000000000000" pitchFamily="2" charset="2"/>
              <a:buChar char="Ø"/>
            </a:pPr>
            <a:r>
              <a:rPr lang="en-US" dirty="0">
                <a:solidFill>
                  <a:schemeClr val="tx1"/>
                </a:solidFill>
              </a:rPr>
              <a:t>Let the Patient know that they will be asked these questions at each prenatal visit</a:t>
            </a:r>
          </a:p>
          <a:p>
            <a:pPr>
              <a:buFont typeface="Arial" panose="020B0604020202020204" pitchFamily="34" charset="0"/>
              <a:buChar char="•"/>
            </a:pPr>
            <a:r>
              <a:rPr lang="en-US" dirty="0">
                <a:solidFill>
                  <a:schemeClr val="tx1"/>
                </a:solidFill>
              </a:rPr>
              <a:t>Use open-ended questions to ask about previous substance use</a:t>
            </a:r>
          </a:p>
          <a:p>
            <a:pPr marL="685800" lvl="1" indent="-342900">
              <a:buClr>
                <a:schemeClr val="accent2"/>
              </a:buClr>
              <a:buFont typeface="Wingdings" panose="05000000000000000000" pitchFamily="2" charset="2"/>
              <a:buChar char="Ø"/>
            </a:pPr>
            <a:r>
              <a:rPr lang="en-US" dirty="0">
                <a:solidFill>
                  <a:schemeClr val="tx1"/>
                </a:solidFill>
              </a:rPr>
              <a:t>Avoid asking why questions- They make people defensive</a:t>
            </a:r>
          </a:p>
          <a:p>
            <a:pPr marL="685800" lvl="1" indent="-342900">
              <a:buClr>
                <a:schemeClr val="accent2"/>
              </a:buClr>
              <a:buFont typeface="Wingdings" panose="05000000000000000000" pitchFamily="2" charset="2"/>
              <a:buChar char="Ø"/>
            </a:pPr>
            <a:r>
              <a:rPr lang="en-US" dirty="0">
                <a:solidFill>
                  <a:schemeClr val="tx1"/>
                </a:solidFill>
              </a:rPr>
              <a:t>Try to avoid yes/no questions- If you do ask one, follow-up with an open-ended question</a:t>
            </a:r>
          </a:p>
          <a:p>
            <a:pPr>
              <a:buFont typeface="Arial" panose="020B0604020202020204" pitchFamily="34" charset="0"/>
              <a:buChar char="•"/>
            </a:pPr>
            <a:r>
              <a:rPr lang="en-US" dirty="0">
                <a:solidFill>
                  <a:schemeClr val="tx1"/>
                </a:solidFill>
              </a:rPr>
              <a:t>If Patient is using substances, be ready to use a brief negotiated interview (BNI) and offer non-judgmental support and resources</a:t>
            </a:r>
          </a:p>
          <a:p>
            <a:pPr>
              <a:buFont typeface="Arial" panose="020B0604020202020204" pitchFamily="34" charset="0"/>
              <a:buChar char="•"/>
            </a:pPr>
            <a:r>
              <a:rPr lang="en-US" dirty="0">
                <a:solidFill>
                  <a:schemeClr val="tx1"/>
                </a:solidFill>
              </a:rPr>
              <a:t>Thank the Patient for their openness and honesty, given the difficulty of discussing this sensitive topic</a:t>
            </a:r>
          </a:p>
        </p:txBody>
      </p:sp>
      <p:sp>
        <p:nvSpPr>
          <p:cNvPr id="2" name="Title 1"/>
          <p:cNvSpPr>
            <a:spLocks noGrp="1"/>
          </p:cNvSpPr>
          <p:nvPr>
            <p:ph type="title"/>
          </p:nvPr>
        </p:nvSpPr>
        <p:spPr/>
        <p:txBody>
          <a:bodyPr/>
          <a:lstStyle/>
          <a:p>
            <a:r>
              <a:rPr lang="en-US" dirty="0">
                <a:solidFill>
                  <a:schemeClr val="tx1"/>
                </a:solidFill>
              </a:rPr>
              <a:t>Taking a patient history</a:t>
            </a:r>
          </a:p>
        </p:txBody>
      </p:sp>
    </p:spTree>
    <p:extLst>
      <p:ext uri="{BB962C8B-B14F-4D97-AF65-F5344CB8AC3E}">
        <p14:creationId xmlns:p14="http://schemas.microsoft.com/office/powerpoint/2010/main" val="2137849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905000"/>
            <a:ext cx="8229600" cy="4572000"/>
          </a:xfrm>
        </p:spPr>
        <p:txBody>
          <a:bodyPr>
            <a:normAutofit fontScale="77500" lnSpcReduction="20000"/>
          </a:bodyPr>
          <a:lstStyle/>
          <a:p>
            <a:r>
              <a:rPr lang="en-US" dirty="0"/>
              <a:t>AMPHETAMINE 				2 - 4 DAYS </a:t>
            </a:r>
          </a:p>
          <a:p>
            <a:r>
              <a:rPr lang="en-US" dirty="0"/>
              <a:t>METHAMPHETAMINE 			2 - 4 DAYS </a:t>
            </a:r>
          </a:p>
          <a:p>
            <a:r>
              <a:rPr lang="en-US" dirty="0"/>
              <a:t>BARBITURATES (SHORT ACTING) 		2 - 4 DAYS</a:t>
            </a:r>
          </a:p>
          <a:p>
            <a:r>
              <a:rPr lang="en-US" dirty="0"/>
              <a:t>BARBITURATES (LONG ACTING) 		UP TO 30 DAYS</a:t>
            </a:r>
          </a:p>
          <a:p>
            <a:r>
              <a:rPr lang="en-US" dirty="0"/>
              <a:t>BENZODIAZEPINES 				UP TO 30 DAYS</a:t>
            </a:r>
          </a:p>
          <a:p>
            <a:r>
              <a:rPr lang="en-US" dirty="0"/>
              <a:t>COCAINE 					1 - 3 DAYS</a:t>
            </a:r>
          </a:p>
          <a:p>
            <a:r>
              <a:rPr lang="en-US" dirty="0"/>
              <a:t>HEROIN/MORPHINE 			1 - 3 DAYS</a:t>
            </a:r>
          </a:p>
          <a:p>
            <a:r>
              <a:rPr lang="en-US" dirty="0"/>
              <a:t>MARIJUANA (CHRONIC USE) 		UP TO 30 DAYS</a:t>
            </a:r>
          </a:p>
          <a:p>
            <a:r>
              <a:rPr lang="en-US" dirty="0"/>
              <a:t>MARIJUANA ( OCCASIONAL USE) 		1 - 3 DAYS</a:t>
            </a:r>
          </a:p>
          <a:p>
            <a:r>
              <a:rPr lang="en-US" dirty="0"/>
              <a:t>METHADONE 				2 - 4 DAYS</a:t>
            </a:r>
          </a:p>
          <a:p>
            <a:r>
              <a:rPr lang="en-US" dirty="0"/>
              <a:t>PCP (CHRONIC USE) 				UP TO 30 DAYS</a:t>
            </a:r>
          </a:p>
          <a:p>
            <a:r>
              <a:rPr lang="en-US" dirty="0"/>
              <a:t>PCP (OCCASIONAL USE)			2 - 7 DAYS</a:t>
            </a:r>
            <a:endParaRPr lang="en-US" sz="1800" dirty="0">
              <a:solidFill>
                <a:schemeClr val="tx1"/>
              </a:solidFill>
            </a:endParaRPr>
          </a:p>
        </p:txBody>
      </p:sp>
      <p:sp>
        <p:nvSpPr>
          <p:cNvPr id="2" name="Title 1"/>
          <p:cNvSpPr>
            <a:spLocks noGrp="1"/>
          </p:cNvSpPr>
          <p:nvPr>
            <p:ph type="title"/>
          </p:nvPr>
        </p:nvSpPr>
        <p:spPr>
          <a:xfrm>
            <a:off x="457200" y="457200"/>
            <a:ext cx="8229600" cy="1219200"/>
          </a:xfrm>
        </p:spPr>
        <p:txBody>
          <a:bodyPr>
            <a:normAutofit fontScale="90000"/>
          </a:bodyPr>
          <a:lstStyle/>
          <a:p>
            <a:r>
              <a:rPr lang="en-US" dirty="0">
                <a:solidFill>
                  <a:schemeClr val="tx1"/>
                </a:solidFill>
              </a:rPr>
              <a:t>Expected Duration for a positive urine drug screen</a:t>
            </a:r>
          </a:p>
        </p:txBody>
      </p:sp>
    </p:spTree>
    <p:extLst>
      <p:ext uri="{BB962C8B-B14F-4D97-AF65-F5344CB8AC3E}">
        <p14:creationId xmlns:p14="http://schemas.microsoft.com/office/powerpoint/2010/main" val="3647721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524000"/>
            <a:ext cx="8229600" cy="4876800"/>
          </a:xfrm>
        </p:spPr>
        <p:txBody>
          <a:bodyPr>
            <a:normAutofit fontScale="77500" lnSpcReduction="20000"/>
          </a:bodyPr>
          <a:lstStyle/>
          <a:p>
            <a:pPr marL="257175" indent="-257175">
              <a:buFont typeface="Arial" pitchFamily="34" charset="0"/>
              <a:buChar char="•"/>
            </a:pPr>
            <a:r>
              <a:rPr lang="en-US" b="1" dirty="0">
                <a:solidFill>
                  <a:schemeClr val="tx1"/>
                </a:solidFill>
              </a:rPr>
              <a:t>Outpatient individual counseling- </a:t>
            </a:r>
            <a:r>
              <a:rPr lang="en-US" dirty="0">
                <a:solidFill>
                  <a:schemeClr val="tx1"/>
                </a:solidFill>
              </a:rPr>
              <a:t>Patient meets with counselor and discusses various topics including coping skills, interpersonal relationships, psychiatric disorders and substance use.</a:t>
            </a:r>
          </a:p>
          <a:p>
            <a:pPr marL="257175" indent="-257175">
              <a:buFont typeface="Arial" pitchFamily="34" charset="0"/>
              <a:buChar char="•"/>
            </a:pPr>
            <a:r>
              <a:rPr lang="en-US" b="1" dirty="0">
                <a:solidFill>
                  <a:schemeClr val="tx1"/>
                </a:solidFill>
              </a:rPr>
              <a:t>Outpatient group counseling- </a:t>
            </a:r>
            <a:r>
              <a:rPr lang="en-US" dirty="0">
                <a:solidFill>
                  <a:schemeClr val="tx1"/>
                </a:solidFill>
              </a:rPr>
              <a:t>A group of patients meet to share information about their own lives and give feedback to other patients in a setting facilitated by a group leader. Groups often focus on topics like Anger Management, Relapse Prevention and Harm Reduction.</a:t>
            </a:r>
          </a:p>
          <a:p>
            <a:pPr marL="257175" indent="-257175">
              <a:buFont typeface="Arial" pitchFamily="34" charset="0"/>
              <a:buChar char="•"/>
            </a:pPr>
            <a:r>
              <a:rPr lang="en-US" b="1" dirty="0">
                <a:solidFill>
                  <a:schemeClr val="tx1"/>
                </a:solidFill>
              </a:rPr>
              <a:t>Adult day treatment program- </a:t>
            </a:r>
            <a:r>
              <a:rPr lang="en-US" dirty="0">
                <a:solidFill>
                  <a:schemeClr val="tx1"/>
                </a:solidFill>
              </a:rPr>
              <a:t>Patients can attend a day program that includes group and individual counseling, recreation activities, daily meals and medical care. </a:t>
            </a:r>
          </a:p>
          <a:p>
            <a:pPr marL="257175" indent="-257175">
              <a:buFont typeface="Arial" pitchFamily="34" charset="0"/>
              <a:buChar char="•"/>
            </a:pPr>
            <a:r>
              <a:rPr lang="en-US" b="1" dirty="0">
                <a:solidFill>
                  <a:schemeClr val="tx1"/>
                </a:solidFill>
              </a:rPr>
              <a:t>Medication Assisted Therapy (MAT)- </a:t>
            </a:r>
            <a:r>
              <a:rPr lang="en-US" dirty="0">
                <a:solidFill>
                  <a:schemeClr val="tx1"/>
                </a:solidFill>
              </a:rPr>
              <a:t>Combination of behavioral therapy and medications to treat substance use disorders, for example Methadone or Buprenorphine, or Naltrexone.</a:t>
            </a:r>
          </a:p>
          <a:p>
            <a:pPr marL="257175" indent="-257175">
              <a:buFont typeface="Arial" pitchFamily="34" charset="0"/>
              <a:buChar char="•"/>
            </a:pPr>
            <a:r>
              <a:rPr lang="en-US" b="1" dirty="0">
                <a:solidFill>
                  <a:schemeClr val="tx1"/>
                </a:solidFill>
              </a:rPr>
              <a:t>Detox-</a:t>
            </a:r>
            <a:r>
              <a:rPr lang="en-US" dirty="0">
                <a:solidFill>
                  <a:schemeClr val="tx1"/>
                </a:solidFill>
              </a:rPr>
              <a:t> Detox can occur inpatient or outpatient and is done under the supervision of medical staff to monitor withdrawal symptoms. Always needed for Patient withdrawing from alcohol due to delirium tremens.</a:t>
            </a:r>
          </a:p>
          <a:p>
            <a:pPr marL="257175" indent="-257175">
              <a:buFont typeface="Arial" pitchFamily="34" charset="0"/>
              <a:buChar char="•"/>
            </a:pPr>
            <a:r>
              <a:rPr lang="en-US" b="1" dirty="0">
                <a:solidFill>
                  <a:schemeClr val="tx1"/>
                </a:solidFill>
              </a:rPr>
              <a:t>28-day program- </a:t>
            </a:r>
            <a:r>
              <a:rPr lang="en-US" dirty="0">
                <a:solidFill>
                  <a:schemeClr val="tx1"/>
                </a:solidFill>
              </a:rPr>
              <a:t>Patient lives in the rehabilitation center for 28 days and attends individual and group therapy sessions.</a:t>
            </a:r>
          </a:p>
        </p:txBody>
      </p:sp>
      <p:sp>
        <p:nvSpPr>
          <p:cNvPr id="2" name="Title 1"/>
          <p:cNvSpPr>
            <a:spLocks noGrp="1"/>
          </p:cNvSpPr>
          <p:nvPr>
            <p:ph type="title"/>
          </p:nvPr>
        </p:nvSpPr>
        <p:spPr/>
        <p:txBody>
          <a:bodyPr/>
          <a:lstStyle/>
          <a:p>
            <a:r>
              <a:rPr lang="en-US" dirty="0">
                <a:solidFill>
                  <a:schemeClr val="tx1"/>
                </a:solidFill>
              </a:rPr>
              <a:t>Treatment options</a:t>
            </a:r>
          </a:p>
        </p:txBody>
      </p:sp>
    </p:spTree>
    <p:extLst>
      <p:ext uri="{BB962C8B-B14F-4D97-AF65-F5344CB8AC3E}">
        <p14:creationId xmlns:p14="http://schemas.microsoft.com/office/powerpoint/2010/main" val="1482221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524000"/>
            <a:ext cx="6781800" cy="4572000"/>
          </a:xfrm>
        </p:spPr>
        <p:txBody>
          <a:bodyPr>
            <a:normAutofit lnSpcReduction="10000"/>
          </a:bodyPr>
          <a:lstStyle/>
          <a:p>
            <a:pPr>
              <a:buFont typeface="Arial" panose="020B0604020202020204" pitchFamily="34" charset="0"/>
              <a:buChar char="•"/>
            </a:pPr>
            <a:r>
              <a:rPr lang="en-US" dirty="0">
                <a:solidFill>
                  <a:schemeClr val="tx1"/>
                </a:solidFill>
              </a:rPr>
              <a:t>Provider should pay close attention to Patient for post-partum depression</a:t>
            </a:r>
          </a:p>
          <a:p>
            <a:pPr>
              <a:buFont typeface="Arial" panose="020B0604020202020204" pitchFamily="34" charset="0"/>
              <a:buChar char="•"/>
            </a:pPr>
            <a:r>
              <a:rPr lang="en-US" dirty="0">
                <a:solidFill>
                  <a:schemeClr val="tx1"/>
                </a:solidFill>
              </a:rPr>
              <a:t>Provider should be supportive of Patient as taking care of a newborn while attending a day program is very demanding</a:t>
            </a:r>
          </a:p>
          <a:p>
            <a:pPr>
              <a:buFont typeface="Arial" panose="020B0604020202020204" pitchFamily="34" charset="0"/>
              <a:buChar char="•"/>
            </a:pPr>
            <a:r>
              <a:rPr lang="en-US" dirty="0">
                <a:solidFill>
                  <a:schemeClr val="tx1"/>
                </a:solidFill>
              </a:rPr>
              <a:t>Patient may have ACS involvement</a:t>
            </a:r>
          </a:p>
          <a:p>
            <a:pPr>
              <a:buFont typeface="Arial" panose="020B0604020202020204" pitchFamily="34" charset="0"/>
              <a:buChar char="•"/>
            </a:pPr>
            <a:r>
              <a:rPr lang="en-US" dirty="0">
                <a:solidFill>
                  <a:schemeClr val="tx1"/>
                </a:solidFill>
              </a:rPr>
              <a:t>Care team should offer homemaker </a:t>
            </a:r>
          </a:p>
          <a:p>
            <a:pPr>
              <a:buFont typeface="Arial" panose="020B0604020202020204" pitchFamily="34" charset="0"/>
              <a:buChar char="•"/>
            </a:pPr>
            <a:r>
              <a:rPr lang="en-US" dirty="0"/>
              <a:t>   </a:t>
            </a:r>
            <a:r>
              <a:rPr lang="en-US" dirty="0">
                <a:solidFill>
                  <a:schemeClr val="tx1"/>
                </a:solidFill>
              </a:rPr>
              <a:t>services if needed  </a:t>
            </a:r>
          </a:p>
          <a:p>
            <a:pPr>
              <a:buFont typeface="Arial" panose="020B0604020202020204" pitchFamily="34" charset="0"/>
              <a:buChar char="•"/>
            </a:pPr>
            <a:r>
              <a:rPr lang="en-US" dirty="0">
                <a:solidFill>
                  <a:schemeClr val="tx1"/>
                </a:solidFill>
              </a:rPr>
              <a:t>Provider should discuss substance use while around the baby and especially if  patient is breastfeeding</a:t>
            </a:r>
          </a:p>
          <a:p>
            <a:pPr marL="257175" indent="-257175">
              <a:spcBef>
                <a:spcPts val="450"/>
              </a:spcBef>
              <a:buFont typeface="Arial" pitchFamily="34" charset="0"/>
              <a:buChar cha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solidFill>
                  <a:schemeClr val="tx1"/>
                </a:solidFill>
              </a:rPr>
              <a:t>Additional supports for post-partum Patient using substances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85"/>
          <a:stretch/>
        </p:blipFill>
        <p:spPr bwMode="auto">
          <a:xfrm>
            <a:off x="6019800" y="3276600"/>
            <a:ext cx="2779279" cy="131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Learning into practice: Role play</a:t>
            </a:r>
          </a:p>
        </p:txBody>
      </p:sp>
    </p:spTree>
    <p:extLst>
      <p:ext uri="{BB962C8B-B14F-4D97-AF65-F5344CB8AC3E}">
        <p14:creationId xmlns:p14="http://schemas.microsoft.com/office/powerpoint/2010/main" val="45170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752600"/>
            <a:ext cx="8229600" cy="4419600"/>
          </a:xfrm>
        </p:spPr>
        <p:txBody>
          <a:bodyPr>
            <a:normAutofit/>
          </a:bodyPr>
          <a:lstStyle/>
          <a:p>
            <a:pPr marL="257175" indent="-257175">
              <a:buClr>
                <a:schemeClr val="accent2">
                  <a:lumMod val="75000"/>
                </a:schemeClr>
              </a:buClr>
              <a:buFont typeface="Arial" pitchFamily="34" charset="0"/>
              <a:buChar char="•"/>
            </a:pPr>
            <a:r>
              <a:rPr lang="en-US" sz="2000" dirty="0">
                <a:solidFill>
                  <a:schemeClr val="tx1"/>
                </a:solidFill>
              </a:rPr>
              <a:t>Increased anxiety and depression</a:t>
            </a:r>
          </a:p>
          <a:p>
            <a:pPr marL="257175" indent="-257175">
              <a:buClr>
                <a:schemeClr val="accent2">
                  <a:lumMod val="75000"/>
                </a:schemeClr>
              </a:buClr>
              <a:buFont typeface="Arial" pitchFamily="34" charset="0"/>
              <a:buChar char="•"/>
            </a:pPr>
            <a:r>
              <a:rPr lang="en-US" sz="2000" dirty="0">
                <a:solidFill>
                  <a:schemeClr val="tx1"/>
                </a:solidFill>
              </a:rPr>
              <a:t>Poor treatment adherence because of provider pressure</a:t>
            </a:r>
          </a:p>
          <a:p>
            <a:pPr marL="257175" indent="-257175">
              <a:buClr>
                <a:schemeClr val="accent2">
                  <a:lumMod val="75000"/>
                </a:schemeClr>
              </a:buClr>
              <a:buFont typeface="Arial" pitchFamily="34" charset="0"/>
              <a:buChar char="•"/>
            </a:pPr>
            <a:r>
              <a:rPr lang="en-US" sz="2000" dirty="0">
                <a:solidFill>
                  <a:schemeClr val="tx1"/>
                </a:solidFill>
              </a:rPr>
              <a:t>Family conflict</a:t>
            </a:r>
          </a:p>
          <a:p>
            <a:pPr marL="257175" indent="-257175">
              <a:buClr>
                <a:schemeClr val="accent2">
                  <a:lumMod val="75000"/>
                </a:schemeClr>
              </a:buClr>
              <a:buFont typeface="Arial" pitchFamily="34" charset="0"/>
              <a:buChar char="•"/>
            </a:pPr>
            <a:r>
              <a:rPr lang="en-US" sz="2000" dirty="0">
                <a:solidFill>
                  <a:schemeClr val="tx1"/>
                </a:solidFill>
              </a:rPr>
              <a:t>Possible financial issues</a:t>
            </a:r>
          </a:p>
          <a:p>
            <a:pPr marL="257175" indent="-257175">
              <a:buClr>
                <a:schemeClr val="accent2">
                  <a:lumMod val="75000"/>
                </a:schemeClr>
              </a:buClr>
              <a:buFont typeface="Arial" pitchFamily="34" charset="0"/>
              <a:buChar char="•"/>
            </a:pPr>
            <a:r>
              <a:rPr lang="en-US" sz="2000" dirty="0">
                <a:solidFill>
                  <a:schemeClr val="tx1"/>
                </a:solidFill>
              </a:rPr>
              <a:t>Possible legal issues, both criminal and parental status</a:t>
            </a:r>
          </a:p>
          <a:p>
            <a:pPr marL="257175" indent="-257175">
              <a:buClr>
                <a:schemeClr val="accent2">
                  <a:lumMod val="75000"/>
                </a:schemeClr>
              </a:buClr>
              <a:buFont typeface="Arial" pitchFamily="34" charset="0"/>
              <a:buChar char="•"/>
            </a:pPr>
            <a:r>
              <a:rPr lang="en-US" sz="2000" dirty="0">
                <a:solidFill>
                  <a:schemeClr val="tx1"/>
                </a:solidFill>
              </a:rPr>
              <a:t>If previous psychiatric diagnosis, could trigger an episode (bipolar or schizophrenia </a:t>
            </a:r>
            <a:endParaRPr lang="en-US" sz="2000" dirty="0"/>
          </a:p>
          <a:p>
            <a:pPr marL="257175" indent="-257175">
              <a:buClr>
                <a:schemeClr val="accent2">
                  <a:lumMod val="75000"/>
                </a:schemeClr>
              </a:buClr>
              <a:buFont typeface="Arial" pitchFamily="34" charset="0"/>
              <a:buChar char="•"/>
            </a:pPr>
            <a:endParaRPr lang="en-US" sz="2000" dirty="0">
              <a:solidFill>
                <a:schemeClr val="tx1"/>
              </a:solidFill>
            </a:endParaRPr>
          </a:p>
          <a:p>
            <a:pPr>
              <a:buClr>
                <a:schemeClr val="accent2">
                  <a:lumMod val="75000"/>
                </a:schemeClr>
              </a:buClr>
              <a:buFont typeface="Wingdings" panose="05000000000000000000" pitchFamily="2" charset="2"/>
              <a:buChar char="Ø"/>
            </a:pPr>
            <a:r>
              <a:rPr lang="en-US" sz="2000" dirty="0"/>
              <a:t>Polysubstance use in pregnancy puts a Patient at higher risk for multiple prenatal, psychosocial, and legal issues. </a:t>
            </a:r>
          </a:p>
          <a:p>
            <a:pPr marL="257175" indent="-257175">
              <a:buClr>
                <a:schemeClr val="bg1"/>
              </a:buClr>
              <a:buFont typeface="Arial" pitchFamily="34" charset="0"/>
              <a:buChar char="•"/>
            </a:pPr>
            <a:endParaRPr lang="en-US" sz="1800" dirty="0">
              <a:solidFill>
                <a:schemeClr val="tx1"/>
              </a:solidFill>
            </a:endParaRPr>
          </a:p>
        </p:txBody>
      </p:sp>
      <p:sp>
        <p:nvSpPr>
          <p:cNvPr id="2" name="Title 1"/>
          <p:cNvSpPr>
            <a:spLocks noGrp="1"/>
          </p:cNvSpPr>
          <p:nvPr>
            <p:ph type="title"/>
          </p:nvPr>
        </p:nvSpPr>
        <p:spPr>
          <a:xfrm>
            <a:off x="457200" y="304800"/>
            <a:ext cx="8229600" cy="1219200"/>
          </a:xfrm>
        </p:spPr>
        <p:txBody>
          <a:bodyPr>
            <a:normAutofit fontScale="90000"/>
          </a:bodyPr>
          <a:lstStyle/>
          <a:p>
            <a:r>
              <a:rPr lang="en-US" dirty="0">
                <a:solidFill>
                  <a:schemeClr val="tx1"/>
                </a:solidFill>
              </a:rPr>
              <a:t>Psychosocial effects of substance use during pregnancy </a:t>
            </a:r>
          </a:p>
        </p:txBody>
      </p:sp>
    </p:spTree>
    <p:extLst>
      <p:ext uri="{BB962C8B-B14F-4D97-AF65-F5344CB8AC3E}">
        <p14:creationId xmlns:p14="http://schemas.microsoft.com/office/powerpoint/2010/main" val="34546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Costs of Substance Abuse</a:t>
            </a:r>
          </a:p>
          <a:p>
            <a:pPr marL="0" indent="0">
              <a:buNone/>
            </a:pPr>
            <a:endParaRPr lang="en-US" dirty="0"/>
          </a:p>
          <a:p>
            <a:pPr marL="0" indent="0">
              <a:buNone/>
            </a:pPr>
            <a:r>
              <a:rPr lang="en-US" dirty="0"/>
              <a:t>Abuse of tobacco, alcohol, and illicit drugs is costly to our Nation, exacting more than $740 billion annually in costs related to crime, lost work productivity and health care.</a:t>
            </a:r>
          </a:p>
          <a:p>
            <a:pPr marL="0" indent="0">
              <a:buNone/>
            </a:pPr>
            <a:endParaRPr lang="en-US" dirty="0"/>
          </a:p>
          <a:p>
            <a:pPr marL="0" indent="0">
              <a:buNone/>
            </a:pPr>
            <a:r>
              <a:rPr lang="en-US" dirty="0"/>
              <a:t>Difference between </a:t>
            </a:r>
            <a:r>
              <a:rPr lang="en-US" i="1" dirty="0"/>
              <a:t>Abuse</a:t>
            </a:r>
            <a:r>
              <a:rPr lang="en-US" dirty="0"/>
              <a:t> and </a:t>
            </a:r>
            <a:r>
              <a:rPr lang="en-US" i="1" dirty="0"/>
              <a:t>Dependence</a:t>
            </a:r>
            <a:r>
              <a:rPr lang="en-US" dirty="0"/>
              <a:t>:</a:t>
            </a:r>
          </a:p>
          <a:p>
            <a:pPr marL="0" indent="0">
              <a:buNone/>
            </a:pPr>
            <a:endParaRPr lang="en-US" b="1" dirty="0"/>
          </a:p>
          <a:p>
            <a:pPr marL="0" indent="0">
              <a:buNone/>
            </a:pPr>
            <a:r>
              <a:rPr lang="en-US" b="1" u="sng" dirty="0"/>
              <a:t>Abuse</a:t>
            </a:r>
            <a:r>
              <a:rPr lang="en-US" b="1" dirty="0"/>
              <a:t>:</a:t>
            </a:r>
            <a:r>
              <a:rPr lang="en-US" dirty="0"/>
              <a:t> having a significant impact on the person’s legal, family or professional status</a:t>
            </a:r>
          </a:p>
          <a:p>
            <a:pPr marL="0" indent="0">
              <a:buNone/>
            </a:pPr>
            <a:r>
              <a:rPr lang="en-US" b="1" u="sng" dirty="0"/>
              <a:t>Dependence</a:t>
            </a:r>
            <a:r>
              <a:rPr lang="en-US" b="1" dirty="0"/>
              <a:t>:</a:t>
            </a:r>
            <a:r>
              <a:rPr lang="en-US" dirty="0"/>
              <a:t> All encompassing. Complete breakdown in all aspects of the person’s life. Cannot function without their substance of choice. </a:t>
            </a:r>
          </a:p>
          <a:p>
            <a:pPr marL="0" indent="0">
              <a:buNone/>
            </a:pPr>
            <a:endParaRPr lang="en-US" dirty="0"/>
          </a:p>
        </p:txBody>
      </p:sp>
      <p:sp>
        <p:nvSpPr>
          <p:cNvPr id="2" name="Title 1"/>
          <p:cNvSpPr>
            <a:spLocks noGrp="1"/>
          </p:cNvSpPr>
          <p:nvPr>
            <p:ph type="title"/>
          </p:nvPr>
        </p:nvSpPr>
        <p:spPr/>
        <p:txBody>
          <a:bodyPr>
            <a:normAutofit/>
          </a:bodyPr>
          <a:lstStyle/>
          <a:p>
            <a:r>
              <a:rPr lang="en-US" dirty="0"/>
              <a:t>Substance and Alcohol Abuse</a:t>
            </a:r>
          </a:p>
        </p:txBody>
      </p:sp>
    </p:spTree>
    <p:extLst>
      <p:ext uri="{BB962C8B-B14F-4D97-AF65-F5344CB8AC3E}">
        <p14:creationId xmlns:p14="http://schemas.microsoft.com/office/powerpoint/2010/main" val="64840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72000"/>
          </a:xfrm>
        </p:spPr>
        <p:txBody>
          <a:bodyPr>
            <a:normAutofit fontScale="92500" lnSpcReduction="20000"/>
          </a:bodyPr>
          <a:lstStyle/>
          <a:p>
            <a:r>
              <a:rPr lang="en-US" dirty="0"/>
              <a:t>90% of women who are using any substance are of reproductive age.</a:t>
            </a:r>
          </a:p>
          <a:p>
            <a:r>
              <a:rPr lang="en-US" dirty="0"/>
              <a:t> 5.4% (8.1 million) of pregnant women ages 15-44 are using a substance.</a:t>
            </a:r>
          </a:p>
          <a:p>
            <a:r>
              <a:rPr lang="en-US" dirty="0"/>
              <a:t> 12-15% of pregnant women reported alcohol use during their pregnancy</a:t>
            </a:r>
          </a:p>
          <a:p>
            <a:r>
              <a:rPr lang="en-US" dirty="0"/>
              <a:t> 3-4% of pregnant women reported binge drinking during their pregnancy</a:t>
            </a:r>
          </a:p>
          <a:p>
            <a:r>
              <a:rPr lang="en-US" dirty="0"/>
              <a:t> Women who use substances or alcohol are more vulnerable to violence than their male counter parts.</a:t>
            </a:r>
          </a:p>
          <a:p>
            <a:r>
              <a:rPr lang="en-US" dirty="0"/>
              <a:t> Pregnant women using any type of substance represent one the most high risk   demographics you will ever come across. </a:t>
            </a:r>
          </a:p>
          <a:p>
            <a:endParaRPr lang="en-US" dirty="0"/>
          </a:p>
        </p:txBody>
      </p:sp>
      <p:sp>
        <p:nvSpPr>
          <p:cNvPr id="2" name="Title 1"/>
          <p:cNvSpPr>
            <a:spLocks noGrp="1"/>
          </p:cNvSpPr>
          <p:nvPr>
            <p:ph type="title"/>
          </p:nvPr>
        </p:nvSpPr>
        <p:spPr>
          <a:xfrm>
            <a:off x="457200" y="228600"/>
            <a:ext cx="8229600" cy="1219200"/>
          </a:xfrm>
        </p:spPr>
        <p:txBody>
          <a:bodyPr>
            <a:normAutofit fontScale="90000"/>
          </a:bodyPr>
          <a:lstStyle/>
          <a:p>
            <a:r>
              <a:rPr lang="en-US" dirty="0"/>
              <a:t>Substance/ Alcohol Use Disorders and Pregnancy</a:t>
            </a:r>
          </a:p>
        </p:txBody>
      </p:sp>
    </p:spTree>
    <p:extLst>
      <p:ext uri="{BB962C8B-B14F-4D97-AF65-F5344CB8AC3E}">
        <p14:creationId xmlns:p14="http://schemas.microsoft.com/office/powerpoint/2010/main" val="426260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normAutofit/>
          </a:bodyPr>
          <a:lstStyle/>
          <a:p>
            <a:pPr marL="457200" indent="-457200">
              <a:buFont typeface="Arial" pitchFamily="34" charset="0"/>
              <a:buChar char="•"/>
            </a:pPr>
            <a:r>
              <a:rPr lang="en-US" dirty="0"/>
              <a:t>36 year old female pregnant with 4th child</a:t>
            </a:r>
          </a:p>
          <a:p>
            <a:pPr marL="457200" indent="-457200">
              <a:buFont typeface="Arial" pitchFamily="34" charset="0"/>
              <a:buChar char="•"/>
            </a:pPr>
            <a:r>
              <a:rPr lang="en-US" dirty="0"/>
              <a:t>Patient treated for STD during pregnancy but otherwise had no other medical issues</a:t>
            </a:r>
          </a:p>
          <a:p>
            <a:pPr marL="457200" indent="-457200">
              <a:buFont typeface="Arial" pitchFamily="34" charset="0"/>
              <a:buChar char="•"/>
            </a:pPr>
            <a:r>
              <a:rPr lang="en-US" dirty="0"/>
              <a:t>Patient was almost undetectable at time of delivery</a:t>
            </a:r>
          </a:p>
          <a:p>
            <a:pPr marL="457200" indent="-457200">
              <a:buFont typeface="Arial" pitchFamily="34" charset="0"/>
              <a:buChar char="•"/>
            </a:pPr>
            <a:r>
              <a:rPr lang="en-US" dirty="0"/>
              <a:t>Previous self-reported not using any substances</a:t>
            </a:r>
          </a:p>
          <a:p>
            <a:pPr marL="457200" indent="-457200">
              <a:buFont typeface="Arial" pitchFamily="34" charset="0"/>
              <a:buChar char="•"/>
            </a:pPr>
            <a:r>
              <a:rPr lang="en-US" dirty="0"/>
              <a:t>Cocaine in urine toxicology when she was about to do emergency C-section</a:t>
            </a:r>
          </a:p>
          <a:p>
            <a:pPr marL="457200" indent="-457200">
              <a:buFont typeface="Arial" pitchFamily="34" charset="0"/>
              <a:buChar char="•"/>
            </a:pPr>
            <a:r>
              <a:rPr lang="en-US" dirty="0"/>
              <a:t>Said she used in order to cope with stress of 3 children and partner</a:t>
            </a:r>
          </a:p>
          <a:p>
            <a:endParaRPr lang="en-US" dirty="0"/>
          </a:p>
        </p:txBody>
      </p:sp>
      <p:sp>
        <p:nvSpPr>
          <p:cNvPr id="2" name="Title 1"/>
          <p:cNvSpPr>
            <a:spLocks noGrp="1"/>
          </p:cNvSpPr>
          <p:nvPr>
            <p:ph type="title"/>
          </p:nvPr>
        </p:nvSpPr>
        <p:spPr/>
        <p:txBody>
          <a:bodyPr/>
          <a:lstStyle/>
          <a:p>
            <a:r>
              <a:rPr lang="en-US" dirty="0"/>
              <a:t>Patient MM</a:t>
            </a:r>
          </a:p>
        </p:txBody>
      </p:sp>
    </p:spTree>
    <p:extLst>
      <p:ext uri="{BB962C8B-B14F-4D97-AF65-F5344CB8AC3E}">
        <p14:creationId xmlns:p14="http://schemas.microsoft.com/office/powerpoint/2010/main" val="380723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How long has the patient been using cocaine while pregnant?</a:t>
            </a:r>
          </a:p>
          <a:p>
            <a:pPr marL="0" indent="0">
              <a:buNone/>
            </a:pPr>
            <a:endParaRPr lang="en-US" dirty="0"/>
          </a:p>
          <a:p>
            <a:r>
              <a:rPr lang="en-US" dirty="0"/>
              <a:t>What current supports does she have?</a:t>
            </a:r>
          </a:p>
          <a:p>
            <a:pPr marL="0" indent="0">
              <a:buNone/>
            </a:pPr>
            <a:endParaRPr lang="en-US" dirty="0"/>
          </a:p>
          <a:p>
            <a:r>
              <a:rPr lang="en-US" dirty="0"/>
              <a:t>What does sober mean for this patient?</a:t>
            </a:r>
          </a:p>
          <a:p>
            <a:pPr marL="0" indent="0">
              <a:buNone/>
            </a:pPr>
            <a:endParaRPr lang="en-US" dirty="0"/>
          </a:p>
          <a:p>
            <a:r>
              <a:rPr lang="en-US" dirty="0"/>
              <a:t>What are her triggers?</a:t>
            </a:r>
          </a:p>
          <a:p>
            <a:endParaRPr lang="en-US" dirty="0"/>
          </a:p>
          <a:p>
            <a:r>
              <a:rPr lang="en-US" dirty="0"/>
              <a:t>Patient is in need of Referral, but how do you approach offering it to her?</a:t>
            </a:r>
          </a:p>
        </p:txBody>
      </p:sp>
      <p:sp>
        <p:nvSpPr>
          <p:cNvPr id="2" name="Title 1"/>
          <p:cNvSpPr>
            <a:spLocks noGrp="1"/>
          </p:cNvSpPr>
          <p:nvPr>
            <p:ph type="title"/>
          </p:nvPr>
        </p:nvSpPr>
        <p:spPr/>
        <p:txBody>
          <a:bodyPr/>
          <a:lstStyle/>
          <a:p>
            <a:r>
              <a:rPr lang="en-US" dirty="0"/>
              <a:t>Issues To Consider</a:t>
            </a:r>
          </a:p>
        </p:txBody>
      </p:sp>
    </p:spTree>
    <p:extLst>
      <p:ext uri="{BB962C8B-B14F-4D97-AF65-F5344CB8AC3E}">
        <p14:creationId xmlns:p14="http://schemas.microsoft.com/office/powerpoint/2010/main" val="109387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a:t>ACS was contacted and Patient was discharged without her child </a:t>
            </a:r>
          </a:p>
          <a:p>
            <a:pPr marL="342900" indent="-342900">
              <a:buFont typeface="Arial" pitchFamily="34" charset="0"/>
              <a:buChar char="•"/>
            </a:pPr>
            <a:r>
              <a:rPr lang="en-US" dirty="0"/>
              <a:t>After ACS case conference, Patient was able to take her baby home</a:t>
            </a:r>
          </a:p>
          <a:p>
            <a:pPr marL="342900" indent="-342900">
              <a:buFont typeface="Arial" pitchFamily="34" charset="0"/>
              <a:buChar char="•"/>
            </a:pPr>
            <a:r>
              <a:rPr lang="en-US" dirty="0"/>
              <a:t>Patient was required to attend outpatient substance use treatment program three times a week</a:t>
            </a:r>
          </a:p>
          <a:p>
            <a:pPr marL="342900" indent="-342900">
              <a:buFont typeface="Arial" pitchFamily="34" charset="0"/>
              <a:buChar char="•"/>
            </a:pPr>
            <a:r>
              <a:rPr lang="en-US" dirty="0"/>
              <a:t>Patient continued to attend the program after having a positive toxicology screen for marijuana several months after baby was born</a:t>
            </a:r>
          </a:p>
        </p:txBody>
      </p:sp>
      <p:sp>
        <p:nvSpPr>
          <p:cNvPr id="2" name="Title 1"/>
          <p:cNvSpPr>
            <a:spLocks noGrp="1"/>
          </p:cNvSpPr>
          <p:nvPr>
            <p:ph type="title"/>
          </p:nvPr>
        </p:nvSpPr>
        <p:spPr/>
        <p:txBody>
          <a:bodyPr/>
          <a:lstStyle/>
          <a:p>
            <a:r>
              <a:rPr lang="en-US" dirty="0"/>
              <a:t>Outcome</a:t>
            </a:r>
          </a:p>
        </p:txBody>
      </p:sp>
    </p:spTree>
    <p:extLst>
      <p:ext uri="{BB962C8B-B14F-4D97-AF65-F5344CB8AC3E}">
        <p14:creationId xmlns:p14="http://schemas.microsoft.com/office/powerpoint/2010/main" val="31899129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617</TotalTime>
  <Words>2791</Words>
  <Application>Microsoft Macintosh PowerPoint</Application>
  <PresentationFormat>On-screen Show (4:3)</PresentationFormat>
  <Paragraphs>271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Constantia</vt:lpstr>
      <vt:lpstr>Wingdings</vt:lpstr>
      <vt:lpstr>Wingdings 2</vt:lpstr>
      <vt:lpstr>Paper</vt:lpstr>
      <vt:lpstr>Substance Abuse A Clinical Perspective</vt:lpstr>
      <vt:lpstr>Leading Off: Defining the problem</vt:lpstr>
      <vt:lpstr>Risk Factors</vt:lpstr>
      <vt:lpstr>Psychosocial effects of substance use during pregnancy </vt:lpstr>
      <vt:lpstr>Substance and Alcohol Abuse</vt:lpstr>
      <vt:lpstr>Substance/ Alcohol Use Disorders and Pregnancy</vt:lpstr>
      <vt:lpstr>Patient MM</vt:lpstr>
      <vt:lpstr>Issues To Consider</vt:lpstr>
      <vt:lpstr>Outcome</vt:lpstr>
      <vt:lpstr>Stimulants</vt:lpstr>
      <vt:lpstr>Patient EF</vt:lpstr>
      <vt:lpstr>Issues To Consider</vt:lpstr>
      <vt:lpstr>Outcome</vt:lpstr>
      <vt:lpstr>Opioids</vt:lpstr>
      <vt:lpstr>Opioid Addiction: Simple Ways To Take Action </vt:lpstr>
      <vt:lpstr>Opioid Addiction: Treating the Pregnant Patient</vt:lpstr>
      <vt:lpstr>Opioid Addiction: Treating the Pregnant Patient</vt:lpstr>
      <vt:lpstr>Patient CO</vt:lpstr>
      <vt:lpstr>Issues To Consider</vt:lpstr>
      <vt:lpstr>Outcome</vt:lpstr>
      <vt:lpstr>Alcohol and Marijuana</vt:lpstr>
      <vt:lpstr>Alcohol and Pregnancy</vt:lpstr>
      <vt:lpstr>Alcohol and Pregnancy</vt:lpstr>
      <vt:lpstr>TWEAK Screening Tool</vt:lpstr>
      <vt:lpstr>Video of alcohol screening</vt:lpstr>
      <vt:lpstr>Other Substances To Be Aware of</vt:lpstr>
      <vt:lpstr>K2: Dangerous and Cheap </vt:lpstr>
      <vt:lpstr>PowerPoint Presentation</vt:lpstr>
      <vt:lpstr>Tobacco and Pregnancy</vt:lpstr>
      <vt:lpstr> Tobacco and Pregnancy</vt:lpstr>
      <vt:lpstr>Tobacco and Pregnancy</vt:lpstr>
      <vt:lpstr>Taking a patient history</vt:lpstr>
      <vt:lpstr>Expected Duration for a positive urine drug screen</vt:lpstr>
      <vt:lpstr>Treatment options</vt:lpstr>
      <vt:lpstr>Additional supports for post-partum Patient using substances</vt:lpstr>
      <vt:lpstr>Learning into practice: Role play</vt:lpstr>
    </vt:vector>
  </TitlesOfParts>
  <Company>SUNYDMC</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A Clinical Perspective</dc:title>
  <dc:creator>Christopher Jimenez</dc:creator>
  <cp:lastModifiedBy>Sara Harvey</cp:lastModifiedBy>
  <cp:revision>44</cp:revision>
  <dcterms:created xsi:type="dcterms:W3CDTF">2017-01-24T15:37:21Z</dcterms:created>
  <dcterms:modified xsi:type="dcterms:W3CDTF">2018-07-02T20:48:37Z</dcterms:modified>
</cp:coreProperties>
</file>